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1.xml" ContentType="application/vnd.openxmlformats-officedocument.drawingml.chart+xml"/>
  <Override PartName="/ppt/notesSlides/notesSlide7.xml" ContentType="application/vnd.openxmlformats-officedocument.presentationml.notesSlide+xml"/>
  <Override PartName="/ppt/charts/chart2.xml" ContentType="application/vnd.openxmlformats-officedocument.drawingml.chart+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48" r:id="rId1"/>
  </p:sldMasterIdLst>
  <p:notesMasterIdLst>
    <p:notesMasterId r:id="rId24"/>
  </p:notesMasterIdLst>
  <p:sldIdLst>
    <p:sldId id="336" r:id="rId2"/>
    <p:sldId id="268" r:id="rId3"/>
    <p:sldId id="379" r:id="rId4"/>
    <p:sldId id="373" r:id="rId5"/>
    <p:sldId id="383" r:id="rId6"/>
    <p:sldId id="370" r:id="rId7"/>
    <p:sldId id="380" r:id="rId8"/>
    <p:sldId id="362" r:id="rId9"/>
    <p:sldId id="338" r:id="rId10"/>
    <p:sldId id="339" r:id="rId11"/>
    <p:sldId id="340" r:id="rId12"/>
    <p:sldId id="341" r:id="rId13"/>
    <p:sldId id="342" r:id="rId14"/>
    <p:sldId id="381" r:id="rId15"/>
    <p:sldId id="343" r:id="rId16"/>
    <p:sldId id="344" r:id="rId17"/>
    <p:sldId id="345" r:id="rId18"/>
    <p:sldId id="346" r:id="rId19"/>
    <p:sldId id="347" r:id="rId20"/>
    <p:sldId id="382" r:id="rId21"/>
    <p:sldId id="312" r:id="rId22"/>
    <p:sldId id="378" r:id="rId23"/>
  </p:sldIdLst>
  <p:sldSz cx="9144000" cy="6858000" type="screen4x3"/>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John David N. Dionisio" initials="JD" lastIdx="5"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C9C9C"/>
    <a:srgbClr val="16693F"/>
    <a:srgbClr val="05CDDA"/>
    <a:srgbClr val="C51789"/>
    <a:srgbClr val="F9238E"/>
    <a:srgbClr val="FA54A7"/>
    <a:srgbClr val="E38D1B"/>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732" autoAdjust="0"/>
    <p:restoredTop sz="83013" autoAdjust="0"/>
  </p:normalViewPr>
  <p:slideViewPr>
    <p:cSldViewPr snapToGrid="0" snapToObjects="1">
      <p:cViewPr varScale="1">
        <p:scale>
          <a:sx n="84" d="100"/>
          <a:sy n="84" d="100"/>
        </p:scale>
        <p:origin x="792" y="176"/>
      </p:cViewPr>
      <p:guideLst>
        <p:guide orient="horz" pos="2160"/>
        <p:guide pos="2880"/>
      </p:guideLst>
    </p:cSldViewPr>
  </p:slideViewPr>
  <p:notesTextViewPr>
    <p:cViewPr>
      <p:scale>
        <a:sx n="100" d="100"/>
        <a:sy n="100" d="100"/>
      </p:scale>
      <p:origin x="0" y="0"/>
    </p:cViewPr>
  </p:notesTextViewPr>
  <p:sorterViewPr>
    <p:cViewPr varScale="1">
      <p:scale>
        <a:sx n="1" d="1"/>
        <a:sy n="1" d="1"/>
      </p:scale>
      <p:origin x="0" y="-882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charts/_rels/chart1.xml.rels><?xml version="1.0" encoding="UTF-8" standalone="yes"?>
<Relationships xmlns="http://schemas.openxmlformats.org/package/2006/relationships"><Relationship Id="rId1" Type="http://schemas.openxmlformats.org/officeDocument/2006/relationships/oleObject" Target="Untitled:Users:Natalie:Downloads:pvalue_MSE_comparison%20(2).xlsx"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Macintosh%20HD:Users:brandonklein:Desktop:GRNmap:2017-S2/PRESENT:db5%20Random%20Network%20Analysis:db5-random-network_edge-analysis_BK20171018.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096158128313719E-2"/>
          <c:y val="5.3140831346200151E-2"/>
          <c:w val="0.90191191147360483"/>
          <c:h val="0.79381638062555793"/>
        </c:manualLayout>
      </c:layout>
      <c:barChart>
        <c:barDir val="col"/>
        <c:grouping val="clustered"/>
        <c:varyColors val="0"/>
        <c:ser>
          <c:idx val="0"/>
          <c:order val="0"/>
          <c:tx>
            <c:strRef>
              <c:f>Graphs!$B$1</c:f>
              <c:strCache>
                <c:ptCount val="1"/>
                <c:pt idx="0">
                  <c:v>LSE:minLSE Ratio</c:v>
                </c:pt>
              </c:strCache>
            </c:strRef>
          </c:tx>
          <c:spPr>
            <a:solidFill>
              <a:schemeClr val="accent1"/>
            </a:solidFill>
            <a:ln>
              <a:noFill/>
            </a:ln>
            <a:effectLst/>
          </c:spPr>
          <c:invertIfNegative val="0"/>
          <c:cat>
            <c:strRef>
              <c:f>Graphs!$A$2:$A$37</c:f>
              <c:strCache>
                <c:ptCount val="36"/>
                <c:pt idx="0">
                  <c:v>db1</c:v>
                </c:pt>
                <c:pt idx="1">
                  <c:v>db2</c:v>
                </c:pt>
                <c:pt idx="2">
                  <c:v>db3</c:v>
                </c:pt>
                <c:pt idx="3">
                  <c:v>db4</c:v>
                </c:pt>
                <c:pt idx="4">
                  <c:v>db6</c:v>
                </c:pt>
                <c:pt idx="5">
                  <c:v>db5</c:v>
                </c:pt>
                <c:pt idx="6">
                  <c:v>rand1</c:v>
                </c:pt>
                <c:pt idx="7">
                  <c:v>rand2</c:v>
                </c:pt>
                <c:pt idx="8">
                  <c:v>rand3</c:v>
                </c:pt>
                <c:pt idx="9">
                  <c:v>rand4</c:v>
                </c:pt>
                <c:pt idx="10">
                  <c:v>rand6</c:v>
                </c:pt>
                <c:pt idx="11">
                  <c:v>rand7</c:v>
                </c:pt>
                <c:pt idx="12">
                  <c:v>rand8</c:v>
                </c:pt>
                <c:pt idx="13">
                  <c:v>rand9</c:v>
                </c:pt>
                <c:pt idx="14">
                  <c:v>rand10</c:v>
                </c:pt>
                <c:pt idx="15">
                  <c:v>rand11</c:v>
                </c:pt>
                <c:pt idx="16">
                  <c:v>rand12</c:v>
                </c:pt>
                <c:pt idx="17">
                  <c:v>rand13</c:v>
                </c:pt>
                <c:pt idx="18">
                  <c:v>rand14</c:v>
                </c:pt>
                <c:pt idx="19">
                  <c:v>rand15</c:v>
                </c:pt>
                <c:pt idx="20">
                  <c:v>rand16</c:v>
                </c:pt>
                <c:pt idx="21">
                  <c:v>rand17</c:v>
                </c:pt>
                <c:pt idx="22">
                  <c:v>rand18</c:v>
                </c:pt>
                <c:pt idx="23">
                  <c:v>rand19</c:v>
                </c:pt>
                <c:pt idx="24">
                  <c:v>rand20</c:v>
                </c:pt>
                <c:pt idx="25">
                  <c:v>rand21</c:v>
                </c:pt>
                <c:pt idx="26">
                  <c:v>rand22</c:v>
                </c:pt>
                <c:pt idx="27">
                  <c:v>rand23</c:v>
                </c:pt>
                <c:pt idx="28">
                  <c:v>rand24</c:v>
                </c:pt>
                <c:pt idx="29">
                  <c:v>rand25</c:v>
                </c:pt>
                <c:pt idx="30">
                  <c:v>rand26</c:v>
                </c:pt>
                <c:pt idx="31">
                  <c:v>rand27</c:v>
                </c:pt>
                <c:pt idx="32">
                  <c:v>rand28</c:v>
                </c:pt>
                <c:pt idx="33">
                  <c:v>rand29</c:v>
                </c:pt>
                <c:pt idx="34">
                  <c:v>rand30</c:v>
                </c:pt>
                <c:pt idx="35">
                  <c:v>rand31</c:v>
                </c:pt>
              </c:strCache>
            </c:strRef>
          </c:cat>
          <c:val>
            <c:numRef>
              <c:f>Graphs!$B$2:$B$37</c:f>
              <c:numCache>
                <c:formatCode>0.0000</c:formatCode>
                <c:ptCount val="36"/>
                <c:pt idx="0" formatCode="General">
                  <c:v>1.4206000000000001</c:v>
                </c:pt>
                <c:pt idx="1">
                  <c:v>1.3580000000000001</c:v>
                </c:pt>
                <c:pt idx="2">
                  <c:v>1.41</c:v>
                </c:pt>
                <c:pt idx="3">
                  <c:v>1.3</c:v>
                </c:pt>
                <c:pt idx="4" formatCode="General">
                  <c:v>1.3973</c:v>
                </c:pt>
                <c:pt idx="5" formatCode="General">
                  <c:v>1.4262899447569051</c:v>
                </c:pt>
                <c:pt idx="6" formatCode="General">
                  <c:v>1.4529772496030109</c:v>
                </c:pt>
                <c:pt idx="7" formatCode="General">
                  <c:v>1.4277504444793809</c:v>
                </c:pt>
                <c:pt idx="8" formatCode="General">
                  <c:v>1.4302051790725401</c:v>
                </c:pt>
                <c:pt idx="9" formatCode="General">
                  <c:v>1.493268683665407</c:v>
                </c:pt>
                <c:pt idx="10" formatCode="General">
                  <c:v>1.4312963121043709</c:v>
                </c:pt>
                <c:pt idx="11" formatCode="General">
                  <c:v>1.5202127530724621</c:v>
                </c:pt>
                <c:pt idx="12" formatCode="General">
                  <c:v>1.4772793948104259</c:v>
                </c:pt>
                <c:pt idx="13" formatCode="General">
                  <c:v>1.4247047673594271</c:v>
                </c:pt>
                <c:pt idx="14" formatCode="General">
                  <c:v>1.4920723175922099</c:v>
                </c:pt>
                <c:pt idx="15" formatCode="General">
                  <c:v>1.474130371093106</c:v>
                </c:pt>
                <c:pt idx="16" formatCode="General">
                  <c:v>1.50802490023544</c:v>
                </c:pt>
                <c:pt idx="17" formatCode="General">
                  <c:v>1.437326432858917</c:v>
                </c:pt>
                <c:pt idx="18" formatCode="General">
                  <c:v>1.4585603192939991</c:v>
                </c:pt>
                <c:pt idx="19" formatCode="General">
                  <c:v>1.406274906534285</c:v>
                </c:pt>
                <c:pt idx="20" formatCode="General">
                  <c:v>1.4164661667032179</c:v>
                </c:pt>
                <c:pt idx="21" formatCode="General">
                  <c:v>1.4929661684491691</c:v>
                </c:pt>
                <c:pt idx="22" formatCode="General">
                  <c:v>1.4318481493703139</c:v>
                </c:pt>
                <c:pt idx="23" formatCode="General">
                  <c:v>1.430550446590096</c:v>
                </c:pt>
                <c:pt idx="24" formatCode="General">
                  <c:v>1.4817458907365531</c:v>
                </c:pt>
                <c:pt idx="25" formatCode="General">
                  <c:v>1.4527745613945511</c:v>
                </c:pt>
                <c:pt idx="26" formatCode="General">
                  <c:v>1.4839400290137399</c:v>
                </c:pt>
                <c:pt idx="27" formatCode="General">
                  <c:v>1.4332184572675251</c:v>
                </c:pt>
                <c:pt idx="28" formatCode="General">
                  <c:v>1.3880085624760621</c:v>
                </c:pt>
                <c:pt idx="29" formatCode="General">
                  <c:v>1.4433091987442901</c:v>
                </c:pt>
                <c:pt idx="30" formatCode="General">
                  <c:v>1.420561799242408</c:v>
                </c:pt>
                <c:pt idx="31" formatCode="General">
                  <c:v>1.451985022002058</c:v>
                </c:pt>
                <c:pt idx="32" formatCode="General">
                  <c:v>1.4318485216486621</c:v>
                </c:pt>
                <c:pt idx="33" formatCode="General">
                  <c:v>1.4434426448330231</c:v>
                </c:pt>
                <c:pt idx="34" formatCode="General">
                  <c:v>1.4760844231147059</c:v>
                </c:pt>
                <c:pt idx="35" formatCode="General">
                  <c:v>1.500948370377672</c:v>
                </c:pt>
              </c:numCache>
            </c:numRef>
          </c:val>
          <c:extLst>
            <c:ext xmlns:c16="http://schemas.microsoft.com/office/drawing/2014/chart" uri="{C3380CC4-5D6E-409C-BE32-E72D297353CC}">
              <c16:uniqueId val="{00000000-BB72-1441-AC73-202618724177}"/>
            </c:ext>
          </c:extLst>
        </c:ser>
        <c:dLbls>
          <c:showLegendKey val="0"/>
          <c:showVal val="0"/>
          <c:showCatName val="0"/>
          <c:showSerName val="0"/>
          <c:showPercent val="0"/>
          <c:showBubbleSize val="0"/>
        </c:dLbls>
        <c:gapWidth val="219"/>
        <c:axId val="2132687992"/>
        <c:axId val="2132691704"/>
      </c:barChart>
      <c:lineChart>
        <c:grouping val="standard"/>
        <c:varyColors val="0"/>
        <c:ser>
          <c:idx val="1"/>
          <c:order val="1"/>
          <c:spPr>
            <a:ln w="44450" cap="rnd">
              <a:solidFill>
                <a:srgbClr val="C00000"/>
              </a:solidFill>
              <a:round/>
            </a:ln>
            <a:effectLst/>
          </c:spPr>
          <c:marker>
            <c:symbol val="none"/>
          </c:marker>
          <c:val>
            <c:numRef>
              <c:f>Graphs!$C$2:$C$37</c:f>
              <c:numCache>
                <c:formatCode>General</c:formatCode>
                <c:ptCount val="36"/>
                <c:pt idx="0">
                  <c:v>1.4262899447569051</c:v>
                </c:pt>
                <c:pt idx="1">
                  <c:v>1.4262899447569051</c:v>
                </c:pt>
                <c:pt idx="2">
                  <c:v>1.4262899447569051</c:v>
                </c:pt>
                <c:pt idx="3">
                  <c:v>1.4262899447569051</c:v>
                </c:pt>
                <c:pt idx="4">
                  <c:v>1.4262899447569051</c:v>
                </c:pt>
                <c:pt idx="5">
                  <c:v>1.4262899447569051</c:v>
                </c:pt>
                <c:pt idx="6">
                  <c:v>1.4262899447569051</c:v>
                </c:pt>
                <c:pt idx="7">
                  <c:v>1.4262899447569051</c:v>
                </c:pt>
                <c:pt idx="8">
                  <c:v>1.4262899447569051</c:v>
                </c:pt>
                <c:pt idx="9">
                  <c:v>1.4262899447569051</c:v>
                </c:pt>
                <c:pt idx="10">
                  <c:v>1.4262899447569051</c:v>
                </c:pt>
                <c:pt idx="11">
                  <c:v>1.4262899447569051</c:v>
                </c:pt>
                <c:pt idx="12">
                  <c:v>1.4262899447569051</c:v>
                </c:pt>
                <c:pt idx="13">
                  <c:v>1.4262899447569051</c:v>
                </c:pt>
                <c:pt idx="14">
                  <c:v>1.4262899447569051</c:v>
                </c:pt>
                <c:pt idx="15">
                  <c:v>1.4262899447569051</c:v>
                </c:pt>
                <c:pt idx="16">
                  <c:v>1.4262899447569051</c:v>
                </c:pt>
                <c:pt idx="17">
                  <c:v>1.4262899447569051</c:v>
                </c:pt>
                <c:pt idx="18">
                  <c:v>1.4262899447569051</c:v>
                </c:pt>
                <c:pt idx="19">
                  <c:v>1.4262899447569051</c:v>
                </c:pt>
                <c:pt idx="20">
                  <c:v>1.4262899447569051</c:v>
                </c:pt>
                <c:pt idx="21">
                  <c:v>1.4262899447569051</c:v>
                </c:pt>
                <c:pt idx="22">
                  <c:v>1.4262899447569051</c:v>
                </c:pt>
                <c:pt idx="23">
                  <c:v>1.4262899447569051</c:v>
                </c:pt>
                <c:pt idx="24">
                  <c:v>1.4262899447569051</c:v>
                </c:pt>
                <c:pt idx="25">
                  <c:v>1.4262899447569051</c:v>
                </c:pt>
                <c:pt idx="26">
                  <c:v>1.4262899447569051</c:v>
                </c:pt>
                <c:pt idx="27">
                  <c:v>1.4262899447569051</c:v>
                </c:pt>
                <c:pt idx="28">
                  <c:v>1.4262899447569051</c:v>
                </c:pt>
                <c:pt idx="29">
                  <c:v>1.42628994475691</c:v>
                </c:pt>
                <c:pt idx="30">
                  <c:v>1.42628994475691</c:v>
                </c:pt>
                <c:pt idx="31">
                  <c:v>1.42628994475691</c:v>
                </c:pt>
                <c:pt idx="32">
                  <c:v>1.42628994475691</c:v>
                </c:pt>
                <c:pt idx="33">
                  <c:v>1.42628994475691</c:v>
                </c:pt>
                <c:pt idx="34">
                  <c:v>1.42628994475691</c:v>
                </c:pt>
                <c:pt idx="35">
                  <c:v>1.42628994475691</c:v>
                </c:pt>
              </c:numCache>
            </c:numRef>
          </c:val>
          <c:smooth val="0"/>
          <c:extLst>
            <c:ext xmlns:c16="http://schemas.microsoft.com/office/drawing/2014/chart" uri="{C3380CC4-5D6E-409C-BE32-E72D297353CC}">
              <c16:uniqueId val="{00000001-BB72-1441-AC73-202618724177}"/>
            </c:ext>
          </c:extLst>
        </c:ser>
        <c:dLbls>
          <c:showLegendKey val="0"/>
          <c:showVal val="0"/>
          <c:showCatName val="0"/>
          <c:showSerName val="0"/>
          <c:showPercent val="0"/>
          <c:showBubbleSize val="0"/>
        </c:dLbls>
        <c:marker val="1"/>
        <c:smooth val="0"/>
        <c:axId val="2132687992"/>
        <c:axId val="2132691704"/>
      </c:lineChart>
      <c:catAx>
        <c:axId val="21326879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50" b="1" i="0" u="none" strike="noStrike" kern="1200" baseline="0">
                <a:solidFill>
                  <a:schemeClr val="tx1">
                    <a:lumMod val="65000"/>
                    <a:lumOff val="35000"/>
                  </a:schemeClr>
                </a:solidFill>
                <a:latin typeface="+mn-lt"/>
                <a:ea typeface="+mn-ea"/>
                <a:cs typeface="+mn-cs"/>
              </a:defRPr>
            </a:pPr>
            <a:endParaRPr lang="en-US"/>
          </a:p>
        </c:txPr>
        <c:crossAx val="2132691704"/>
        <c:crosses val="autoZero"/>
        <c:auto val="1"/>
        <c:lblAlgn val="ctr"/>
        <c:lblOffset val="100"/>
        <c:noMultiLvlLbl val="0"/>
      </c:catAx>
      <c:valAx>
        <c:axId val="2132691704"/>
        <c:scaling>
          <c:orientation val="minMax"/>
          <c:min val="1.2849999999999999"/>
        </c:scaling>
        <c:delete val="0"/>
        <c:axPos val="l"/>
        <c:majorGridlines>
          <c:spPr>
            <a:ln w="9525" cap="flat" cmpd="sng" algn="ctr">
              <a:solidFill>
                <a:schemeClr val="tx1">
                  <a:lumMod val="15000"/>
                  <a:lumOff val="85000"/>
                </a:schemeClr>
              </a:solidFill>
              <a:round/>
            </a:ln>
            <a:effectLst/>
          </c:spPr>
        </c:majorGridlines>
        <c:title>
          <c:tx>
            <c:rich>
              <a:bodyPr/>
              <a:lstStyle/>
              <a:p>
                <a:pPr>
                  <a:defRPr sz="1050"/>
                </a:pPr>
                <a:r>
                  <a:rPr lang="en-US" sz="1050" dirty="0" err="1"/>
                  <a:t>LSE:minLSE</a:t>
                </a:r>
                <a:r>
                  <a:rPr lang="en-US" sz="1050" dirty="0"/>
                  <a:t> Ratio</a:t>
                </a:r>
              </a:p>
            </c:rich>
          </c:tx>
          <c:overlay val="0"/>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en-US" sz="1050"/>
            </a:pPr>
            <a:endParaRPr lang="en-US"/>
          </a:p>
        </c:txPr>
        <c:crossAx val="2132687992"/>
        <c:crosses val="autoZero"/>
        <c:crossBetween val="between"/>
      </c:valAx>
      <c:spPr>
        <a:noFill/>
        <a:ln>
          <a:noFill/>
        </a:ln>
        <a:effectLst/>
      </c:spPr>
    </c:plotArea>
    <c:plotVisOnly val="1"/>
    <c:dispBlanksAs val="gap"/>
    <c:showDLblsOverMax val="0"/>
  </c:chart>
  <c:spPr>
    <a:solidFill>
      <a:schemeClr val="bg1"/>
    </a:solidFill>
    <a:ln w="9525" cap="flat" cmpd="sng" algn="ctr">
      <a:solidFill>
        <a:schemeClr val="tx1">
          <a:lumMod val="15000"/>
          <a:lumOff val="85000"/>
        </a:schemeClr>
      </a:solidFill>
      <a:round/>
    </a:ln>
    <a:effectLst/>
  </c:spPr>
  <c:txPr>
    <a:bodyPr/>
    <a:lstStyle/>
    <a:p>
      <a:pPr>
        <a:defRPr/>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scatterChart>
        <c:scatterStyle val="lineMarker"/>
        <c:varyColors val="0"/>
        <c:ser>
          <c:idx val="0"/>
          <c:order val="0"/>
          <c:tx>
            <c:strRef>
              <c:f>Summary!#REF!</c:f>
              <c:strCache>
                <c:ptCount val="1"/>
                <c:pt idx="0">
                  <c:v>#REF!</c:v>
                </c:pt>
              </c:strCache>
            </c:strRef>
          </c:tx>
          <c:spPr>
            <a:ln w="47625">
              <a:noFill/>
            </a:ln>
          </c:spPr>
          <c:marker>
            <c:symbol val="circle"/>
            <c:size val="6"/>
            <c:spPr>
              <a:noFill/>
              <a:ln>
                <a:solidFill>
                  <a:schemeClr val="bg1">
                    <a:lumMod val="50000"/>
                  </a:schemeClr>
                </a:solidFill>
              </a:ln>
            </c:spPr>
          </c:marker>
          <c:xVal>
            <c:numRef>
              <c:f>Summary!$F$2:$F$32</c:f>
              <c:numCache>
                <c:formatCode>General</c:formatCode>
                <c:ptCount val="31"/>
                <c:pt idx="0">
                  <c:v>1</c:v>
                </c:pt>
                <c:pt idx="1">
                  <c:v>0</c:v>
                </c:pt>
                <c:pt idx="2">
                  <c:v>2</c:v>
                </c:pt>
                <c:pt idx="3">
                  <c:v>7</c:v>
                </c:pt>
                <c:pt idx="4">
                  <c:v>1</c:v>
                </c:pt>
                <c:pt idx="6">
                  <c:v>0</c:v>
                </c:pt>
                <c:pt idx="7">
                  <c:v>0</c:v>
                </c:pt>
                <c:pt idx="8">
                  <c:v>3</c:v>
                </c:pt>
                <c:pt idx="9">
                  <c:v>3</c:v>
                </c:pt>
                <c:pt idx="10">
                  <c:v>3</c:v>
                </c:pt>
                <c:pt idx="11">
                  <c:v>5</c:v>
                </c:pt>
                <c:pt idx="12">
                  <c:v>6</c:v>
                </c:pt>
                <c:pt idx="13">
                  <c:v>2</c:v>
                </c:pt>
                <c:pt idx="14">
                  <c:v>5</c:v>
                </c:pt>
                <c:pt idx="15">
                  <c:v>3</c:v>
                </c:pt>
                <c:pt idx="16">
                  <c:v>3</c:v>
                </c:pt>
                <c:pt idx="17">
                  <c:v>5</c:v>
                </c:pt>
                <c:pt idx="18">
                  <c:v>2</c:v>
                </c:pt>
                <c:pt idx="19">
                  <c:v>2</c:v>
                </c:pt>
                <c:pt idx="20">
                  <c:v>4</c:v>
                </c:pt>
                <c:pt idx="21">
                  <c:v>5</c:v>
                </c:pt>
                <c:pt idx="22">
                  <c:v>3</c:v>
                </c:pt>
                <c:pt idx="23">
                  <c:v>1</c:v>
                </c:pt>
                <c:pt idx="24">
                  <c:v>0</c:v>
                </c:pt>
                <c:pt idx="25">
                  <c:v>1</c:v>
                </c:pt>
                <c:pt idx="26">
                  <c:v>1</c:v>
                </c:pt>
                <c:pt idx="27">
                  <c:v>3</c:v>
                </c:pt>
                <c:pt idx="28">
                  <c:v>0</c:v>
                </c:pt>
                <c:pt idx="29">
                  <c:v>1</c:v>
                </c:pt>
                <c:pt idx="30">
                  <c:v>0</c:v>
                </c:pt>
              </c:numCache>
            </c:numRef>
          </c:xVal>
          <c:yVal>
            <c:numRef>
              <c:f>Summary!$B$2:$B$32</c:f>
              <c:numCache>
                <c:formatCode>General</c:formatCode>
                <c:ptCount val="31"/>
                <c:pt idx="0">
                  <c:v>1.3880085624760621</c:v>
                </c:pt>
                <c:pt idx="1">
                  <c:v>1.406274907536079</c:v>
                </c:pt>
                <c:pt idx="2">
                  <c:v>1.4164661667032179</c:v>
                </c:pt>
                <c:pt idx="3">
                  <c:v>1.420561799242408</c:v>
                </c:pt>
                <c:pt idx="4">
                  <c:v>1.4247047673594271</c:v>
                </c:pt>
                <c:pt idx="5">
                  <c:v>1.426289944756906</c:v>
                </c:pt>
                <c:pt idx="6">
                  <c:v>1.4277504444465581</c:v>
                </c:pt>
                <c:pt idx="7">
                  <c:v>1.4302051790725401</c:v>
                </c:pt>
                <c:pt idx="8">
                  <c:v>1.430550446590096</c:v>
                </c:pt>
                <c:pt idx="9">
                  <c:v>1.4312963121043709</c:v>
                </c:pt>
                <c:pt idx="10">
                  <c:v>1.4318481493703139</c:v>
                </c:pt>
                <c:pt idx="11">
                  <c:v>1.4318485216486621</c:v>
                </c:pt>
                <c:pt idx="12">
                  <c:v>1.4332184572675251</c:v>
                </c:pt>
                <c:pt idx="13">
                  <c:v>1.437326432858917</c:v>
                </c:pt>
                <c:pt idx="14">
                  <c:v>1.4433091987442901</c:v>
                </c:pt>
                <c:pt idx="15">
                  <c:v>1.4434426448330231</c:v>
                </c:pt>
                <c:pt idx="16">
                  <c:v>1.451985022002058</c:v>
                </c:pt>
                <c:pt idx="17">
                  <c:v>1.4527745613945511</c:v>
                </c:pt>
                <c:pt idx="18">
                  <c:v>1.4529772496030109</c:v>
                </c:pt>
                <c:pt idx="19">
                  <c:v>1.458560319150398</c:v>
                </c:pt>
                <c:pt idx="20">
                  <c:v>1.4741303702964981</c:v>
                </c:pt>
                <c:pt idx="21">
                  <c:v>1.4760844231147059</c:v>
                </c:pt>
                <c:pt idx="22">
                  <c:v>1.4772793948104259</c:v>
                </c:pt>
                <c:pt idx="23">
                  <c:v>1.4817458904056711</c:v>
                </c:pt>
                <c:pt idx="24">
                  <c:v>1.4839400290137399</c:v>
                </c:pt>
                <c:pt idx="25">
                  <c:v>1.49207231679314</c:v>
                </c:pt>
                <c:pt idx="26">
                  <c:v>1.4929661684491691</c:v>
                </c:pt>
                <c:pt idx="27">
                  <c:v>1.493268683665407</c:v>
                </c:pt>
                <c:pt idx="28">
                  <c:v>1.500948370377672</c:v>
                </c:pt>
                <c:pt idx="29">
                  <c:v>1.508024899788045</c:v>
                </c:pt>
                <c:pt idx="30">
                  <c:v>1.5202127530724621</c:v>
                </c:pt>
              </c:numCache>
            </c:numRef>
          </c:yVal>
          <c:smooth val="0"/>
          <c:extLst>
            <c:ext xmlns:c16="http://schemas.microsoft.com/office/drawing/2014/chart" uri="{C3380CC4-5D6E-409C-BE32-E72D297353CC}">
              <c16:uniqueId val="{00000000-5B5F-934E-8F4B-ED4EE5802889}"/>
            </c:ext>
          </c:extLst>
        </c:ser>
        <c:ser>
          <c:idx val="1"/>
          <c:order val="1"/>
          <c:tx>
            <c:v>Line: X=2</c:v>
          </c:tx>
          <c:spPr>
            <a:ln w="19050">
              <a:solidFill>
                <a:schemeClr val="tx1"/>
              </a:solidFill>
            </a:ln>
          </c:spPr>
          <c:marker>
            <c:symbol val="none"/>
          </c:marker>
          <c:xVal>
            <c:numRef>
              <c:f>Summary!$J$6:$J$7</c:f>
              <c:numCache>
                <c:formatCode>General</c:formatCode>
                <c:ptCount val="2"/>
                <c:pt idx="0">
                  <c:v>2</c:v>
                </c:pt>
                <c:pt idx="1">
                  <c:v>2</c:v>
                </c:pt>
              </c:numCache>
            </c:numRef>
          </c:xVal>
          <c:yVal>
            <c:numRef>
              <c:f>Summary!$K$6:$K$7</c:f>
              <c:numCache>
                <c:formatCode>General</c:formatCode>
                <c:ptCount val="2"/>
                <c:pt idx="0">
                  <c:v>0</c:v>
                </c:pt>
                <c:pt idx="1">
                  <c:v>1.6</c:v>
                </c:pt>
              </c:numCache>
            </c:numRef>
          </c:yVal>
          <c:smooth val="0"/>
          <c:extLst>
            <c:ext xmlns:c16="http://schemas.microsoft.com/office/drawing/2014/chart" uri="{C3380CC4-5D6E-409C-BE32-E72D297353CC}">
              <c16:uniqueId val="{00000001-5B5F-934E-8F4B-ED4EE5802889}"/>
            </c:ext>
          </c:extLst>
        </c:ser>
        <c:ser>
          <c:idx val="2"/>
          <c:order val="2"/>
          <c:tx>
            <c:v>Line: Y=1.4263</c:v>
          </c:tx>
          <c:spPr>
            <a:ln w="19050">
              <a:solidFill>
                <a:schemeClr val="tx1"/>
              </a:solidFill>
            </a:ln>
          </c:spPr>
          <c:marker>
            <c:symbol val="none"/>
          </c:marker>
          <c:xVal>
            <c:numRef>
              <c:f>Summary!$L$6:$L$7</c:f>
              <c:numCache>
                <c:formatCode>General</c:formatCode>
                <c:ptCount val="2"/>
                <c:pt idx="0">
                  <c:v>0</c:v>
                </c:pt>
                <c:pt idx="1">
                  <c:v>8</c:v>
                </c:pt>
              </c:numCache>
            </c:numRef>
          </c:xVal>
          <c:yVal>
            <c:numRef>
              <c:f>Summary!$M$6:$M$7</c:f>
              <c:numCache>
                <c:formatCode>General</c:formatCode>
                <c:ptCount val="2"/>
                <c:pt idx="0">
                  <c:v>1.426289944756906</c:v>
                </c:pt>
                <c:pt idx="1">
                  <c:v>1.426289944756906</c:v>
                </c:pt>
              </c:numCache>
            </c:numRef>
          </c:yVal>
          <c:smooth val="0"/>
          <c:extLst>
            <c:ext xmlns:c16="http://schemas.microsoft.com/office/drawing/2014/chart" uri="{C3380CC4-5D6E-409C-BE32-E72D297353CC}">
              <c16:uniqueId val="{00000002-5B5F-934E-8F4B-ED4EE5802889}"/>
            </c:ext>
          </c:extLst>
        </c:ser>
        <c:dLbls>
          <c:showLegendKey val="0"/>
          <c:showVal val="0"/>
          <c:showCatName val="0"/>
          <c:showSerName val="0"/>
          <c:showPercent val="0"/>
          <c:showBubbleSize val="0"/>
        </c:dLbls>
        <c:axId val="-2101450904"/>
        <c:axId val="-2101445080"/>
      </c:scatterChart>
      <c:valAx>
        <c:axId val="-2101450904"/>
        <c:scaling>
          <c:orientation val="minMax"/>
          <c:max val="7"/>
        </c:scaling>
        <c:delete val="0"/>
        <c:axPos val="b"/>
        <c:title>
          <c:tx>
            <c:rich>
              <a:bodyPr/>
              <a:lstStyle/>
              <a:p>
                <a:pPr>
                  <a:defRPr sz="1800"/>
                </a:pPr>
                <a:r>
                  <a:rPr lang="en-US" sz="1800"/>
                  <a:t>Number of Regulatory</a:t>
                </a:r>
                <a:r>
                  <a:rPr lang="en-US" sz="1800" baseline="0"/>
                  <a:t> Relationships Shared with db5</a:t>
                </a:r>
                <a:endParaRPr lang="en-US" sz="1800"/>
              </a:p>
            </c:rich>
          </c:tx>
          <c:layout>
            <c:manualLayout>
              <c:xMode val="edge"/>
              <c:yMode val="edge"/>
              <c:x val="0.1717220791459238"/>
              <c:y val="0.92234018877111179"/>
            </c:manualLayout>
          </c:layout>
          <c:overlay val="0"/>
        </c:title>
        <c:numFmt formatCode="General" sourceLinked="1"/>
        <c:majorTickMark val="out"/>
        <c:minorTickMark val="none"/>
        <c:tickLblPos val="nextTo"/>
        <c:txPr>
          <a:bodyPr/>
          <a:lstStyle/>
          <a:p>
            <a:pPr>
              <a:defRPr sz="1400"/>
            </a:pPr>
            <a:endParaRPr lang="en-US"/>
          </a:p>
        </c:txPr>
        <c:crossAx val="-2101445080"/>
        <c:crosses val="autoZero"/>
        <c:crossBetween val="midCat"/>
      </c:valAx>
      <c:valAx>
        <c:axId val="-2101445080"/>
        <c:scaling>
          <c:orientation val="minMax"/>
          <c:max val="1.53"/>
          <c:min val="1.35"/>
        </c:scaling>
        <c:delete val="0"/>
        <c:axPos val="l"/>
        <c:majorGridlines>
          <c:spPr>
            <a:ln>
              <a:noFill/>
            </a:ln>
          </c:spPr>
        </c:majorGridlines>
        <c:title>
          <c:tx>
            <c:rich>
              <a:bodyPr rot="-5400000" vert="horz"/>
              <a:lstStyle/>
              <a:p>
                <a:pPr>
                  <a:defRPr sz="1800"/>
                </a:pPr>
                <a:r>
                  <a:rPr lang="en-US" sz="1800"/>
                  <a:t>LSE : minLSE</a:t>
                </a:r>
                <a:r>
                  <a:rPr lang="en-US" sz="1800" baseline="0"/>
                  <a:t> Ratio</a:t>
                </a:r>
                <a:endParaRPr lang="en-US" sz="1800"/>
              </a:p>
            </c:rich>
          </c:tx>
          <c:layout>
            <c:manualLayout>
              <c:xMode val="edge"/>
              <c:yMode val="edge"/>
              <c:x val="4.5660542432195981E-3"/>
              <c:y val="0.28634033082725907"/>
            </c:manualLayout>
          </c:layout>
          <c:overlay val="0"/>
        </c:title>
        <c:numFmt formatCode="General" sourceLinked="1"/>
        <c:majorTickMark val="out"/>
        <c:minorTickMark val="none"/>
        <c:tickLblPos val="nextTo"/>
        <c:txPr>
          <a:bodyPr/>
          <a:lstStyle/>
          <a:p>
            <a:pPr>
              <a:defRPr sz="1400"/>
            </a:pPr>
            <a:endParaRPr lang="en-US"/>
          </a:p>
        </c:txPr>
        <c:crossAx val="-2101450904"/>
        <c:crosses val="autoZero"/>
        <c:crossBetween val="midCat"/>
      </c:valAx>
    </c:plotArea>
    <c:plotVisOnly val="1"/>
    <c:dispBlanksAs val="gap"/>
    <c:showDLblsOverMax val="0"/>
  </c:chart>
  <c:externalData r:id="rId1">
    <c:autoUpdate val="0"/>
  </c:externalData>
</c:chartSpace>
</file>

<file path=ppt/drawings/_rels/vmlDrawing1.vml.rels><?xml version="1.0" encoding="UTF-8" standalone="yes"?>
<Relationships xmlns="http://schemas.openxmlformats.org/package/2006/relationships"><Relationship Id="rId2" Type="http://schemas.openxmlformats.org/officeDocument/2006/relationships/image" Target="../media/image7.wmf"/><Relationship Id="rId1" Type="http://schemas.openxmlformats.org/officeDocument/2006/relationships/image" Target="../media/image6.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5138"/>
          </a:xfrm>
          <a:prstGeom prst="rect">
            <a:avLst/>
          </a:prstGeom>
        </p:spPr>
        <p:txBody>
          <a:bodyPr vert="horz" lIns="91440" tIns="45720" rIns="91440" bIns="45720" rtlCol="0"/>
          <a:lstStyle>
            <a:lvl1pPr algn="r">
              <a:defRPr sz="1200"/>
            </a:lvl1pPr>
          </a:lstStyle>
          <a:p>
            <a:fld id="{16B39F3F-B769-4086-9379-2E97F0DE416C}" type="datetimeFigureOut">
              <a:rPr lang="en-US" smtClean="0"/>
              <a:t>3/16/18</a:t>
            </a:fld>
            <a:endParaRPr lang="en-US"/>
          </a:p>
        </p:txBody>
      </p:sp>
      <p:sp>
        <p:nvSpPr>
          <p:cNvPr id="4" name="Slide Image Placeholder 3"/>
          <p:cNvSpPr>
            <a:spLocks noGrp="1" noRot="1" noChangeAspect="1"/>
          </p:cNvSpPr>
          <p:nvPr>
            <p:ph type="sldImg" idx="2"/>
          </p:nvPr>
        </p:nvSpPr>
        <p:spPr>
          <a:xfrm>
            <a:off x="1181100" y="696913"/>
            <a:ext cx="4648200" cy="34861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16425"/>
            <a:ext cx="5607050" cy="4183063"/>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5138"/>
          </a:xfrm>
          <a:prstGeom prst="rect">
            <a:avLst/>
          </a:prstGeom>
        </p:spPr>
        <p:txBody>
          <a:bodyPr vert="horz" lIns="91440" tIns="45720" rIns="91440" bIns="45720" rtlCol="0" anchor="b"/>
          <a:lstStyle>
            <a:lvl1pPr algn="r">
              <a:defRPr sz="1200"/>
            </a:lvl1pPr>
          </a:lstStyle>
          <a:p>
            <a:fld id="{AA71EC1C-5ADC-44AF-BC95-94CFA2649419}" type="slidenum">
              <a:rPr lang="en-US" smtClean="0"/>
              <a:t>‹#›</a:t>
            </a:fld>
            <a:endParaRPr lang="en-US"/>
          </a:p>
        </p:txBody>
      </p:sp>
    </p:spTree>
    <p:extLst>
      <p:ext uri="{BB962C8B-B14F-4D97-AF65-F5344CB8AC3E}">
        <p14:creationId xmlns:p14="http://schemas.microsoft.com/office/powerpoint/2010/main" val="16944923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A71EC1C-5ADC-44AF-BC95-94CFA2649419}" type="slidenum">
              <a:rPr lang="en-US" smtClean="0"/>
              <a:t>4</a:t>
            </a:fld>
            <a:endParaRPr lang="en-US"/>
          </a:p>
        </p:txBody>
      </p:sp>
    </p:spTree>
    <p:extLst>
      <p:ext uri="{BB962C8B-B14F-4D97-AF65-F5344CB8AC3E}">
        <p14:creationId xmlns:p14="http://schemas.microsoft.com/office/powerpoint/2010/main" val="16441670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Figure 6. </a:t>
            </a:r>
            <a:r>
              <a:rPr lang="en-US" sz="1200" kern="1200" dirty="0">
                <a:solidFill>
                  <a:schemeClr val="tx1"/>
                </a:solidFill>
                <a:effectLst/>
                <a:latin typeface="+mn-lt"/>
                <a:ea typeface="+mn-ea"/>
                <a:cs typeface="+mn-cs"/>
              </a:rPr>
              <a:t>Conserved motifs in the six database-derived GRNs include regulatory chains and feedforward loops (FFLs). A regulatory chain comprised of HMO1, CIN5, YHP1, and GLN3 exhibited consistent activation in five GRNs (A). Addition of MSN2, YOX1, and their associated edges (which were weighted based on frequency) to the regulatory chain yielded a system of 3 FFLs (B). MSN2 also forms symmetrical FFLs mediated by SWI4 that terminate on the paralogs YHP1 and YOX1, which most frequently appear as incoherent type 1 FFLs (C). Addition of the described motifs (A-C) yields a conserved system containing 5 FFLs and a regulatory chain (D). Boxes indicate genes and arrows indicate edges, with pointed arrowheads representing activation (magenta) and flat arrowheads repression (cyan).</a:t>
            </a:r>
          </a:p>
        </p:txBody>
      </p:sp>
      <p:sp>
        <p:nvSpPr>
          <p:cNvPr id="4" name="Slide Number Placeholder 3"/>
          <p:cNvSpPr>
            <a:spLocks noGrp="1"/>
          </p:cNvSpPr>
          <p:nvPr>
            <p:ph type="sldNum" sz="quarter" idx="10"/>
          </p:nvPr>
        </p:nvSpPr>
        <p:spPr/>
        <p:txBody>
          <a:bodyPr/>
          <a:lstStyle/>
          <a:p>
            <a:fld id="{AA71EC1C-5ADC-44AF-BC95-94CFA2649419}" type="slidenum">
              <a:rPr lang="en-US" smtClean="0"/>
              <a:t>16</a:t>
            </a:fld>
            <a:endParaRPr lang="en-US"/>
          </a:p>
        </p:txBody>
      </p:sp>
    </p:spTree>
    <p:extLst>
      <p:ext uri="{BB962C8B-B14F-4D97-AF65-F5344CB8AC3E}">
        <p14:creationId xmlns:p14="http://schemas.microsoft.com/office/powerpoint/2010/main" val="19908055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15 genes, 34 edges (highly connected; most similar to db4 in this respect, which had lowest LSE:minLSE ratio but also included TEC1).</a:t>
            </a:r>
          </a:p>
          <a:p>
            <a:endParaRPr lang="en-US" dirty="0"/>
          </a:p>
          <a:p>
            <a:r>
              <a:rPr lang="en-US" dirty="0"/>
              <a:t>Colored pairs = paralogs.</a:t>
            </a:r>
          </a:p>
          <a:p>
            <a:r>
              <a:rPr lang="en-US" dirty="0"/>
              <a:t>Orange borders = known cold-sensitive phenotypes on SGD.</a:t>
            </a:r>
          </a:p>
          <a:p>
            <a:r>
              <a:rPr lang="en-US" dirty="0"/>
              <a:t>Green borders = tested by Dahlquist lab.</a:t>
            </a:r>
          </a:p>
          <a:p>
            <a:r>
              <a:rPr lang="en-US" dirty="0"/>
              <a:t>Light grey shading = appears distinct from ESR (not MSN2/4 mediated).</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GCN4</a:t>
            </a:r>
            <a:r>
              <a:rPr lang="en-US" dirty="0"/>
              <a:t> has </a:t>
            </a:r>
            <a:r>
              <a:rPr lang="en-US" b="1" dirty="0" err="1"/>
              <a:t>eigen</a:t>
            </a:r>
            <a:r>
              <a:rPr lang="en-US" dirty="0"/>
              <a:t> of 1 in both n</a:t>
            </a:r>
            <a:r>
              <a:rPr lang="en-US" b="1" dirty="0"/>
              <a:t>SFP1</a:t>
            </a:r>
            <a:r>
              <a:rPr lang="en-US" dirty="0"/>
              <a:t> in 5/6 networks + high </a:t>
            </a:r>
            <a:r>
              <a:rPr lang="en-US" b="1" dirty="0" err="1"/>
              <a:t>eigen</a:t>
            </a:r>
            <a:r>
              <a:rPr lang="en-US" dirty="0"/>
              <a:t> + consistent repression of SWI5.</a:t>
            </a:r>
          </a:p>
          <a:p>
            <a:r>
              <a:rPr lang="en-US" dirty="0" err="1"/>
              <a:t>etworks</a:t>
            </a:r>
            <a:r>
              <a:rPr lang="en-US" dirty="0"/>
              <a:t> where it appears… connects disparate “modules” and created negative feedback loop.</a:t>
            </a:r>
          </a:p>
          <a:p>
            <a:endParaRPr lang="en-US" dirty="0"/>
          </a:p>
          <a:p>
            <a:r>
              <a:rPr lang="en-US" dirty="0"/>
              <a:t>Nodes that did not make it: </a:t>
            </a:r>
            <a:r>
              <a:rPr lang="en-US" b="1" dirty="0"/>
              <a:t>TEC1</a:t>
            </a:r>
            <a:r>
              <a:rPr lang="en-US" dirty="0"/>
              <a:t> (highly connected, but 1 network), </a:t>
            </a:r>
            <a:r>
              <a:rPr lang="en-US" b="1" dirty="0"/>
              <a:t>GCR2</a:t>
            </a:r>
            <a:r>
              <a:rPr lang="en-US" dirty="0"/>
              <a:t> (5/6, but negligible experimental expression ∆), </a:t>
            </a:r>
            <a:r>
              <a:rPr lang="en-US" b="1" dirty="0"/>
              <a:t>CST6</a:t>
            </a:r>
            <a:r>
              <a:rPr lang="en-US" dirty="0"/>
              <a:t> (known cold phenotype, but only connected to </a:t>
            </a:r>
            <a:r>
              <a:rPr lang="en-US" b="1" dirty="0"/>
              <a:t>ABF1</a:t>
            </a:r>
            <a:r>
              <a:rPr lang="en-US" dirty="0"/>
              <a:t>, which is not in this GRN).</a:t>
            </a:r>
          </a:p>
        </p:txBody>
      </p:sp>
      <p:sp>
        <p:nvSpPr>
          <p:cNvPr id="4" name="Slide Number Placeholder 3"/>
          <p:cNvSpPr>
            <a:spLocks noGrp="1"/>
          </p:cNvSpPr>
          <p:nvPr>
            <p:ph type="sldNum" sz="quarter" idx="10"/>
          </p:nvPr>
        </p:nvSpPr>
        <p:spPr/>
        <p:txBody>
          <a:bodyPr/>
          <a:lstStyle/>
          <a:p>
            <a:fld id="{AA71EC1C-5ADC-44AF-BC95-94CFA2649419}" type="slidenum">
              <a:rPr lang="en-US" smtClean="0"/>
              <a:t>17</a:t>
            </a:fld>
            <a:endParaRPr lang="en-US"/>
          </a:p>
        </p:txBody>
      </p:sp>
    </p:spTree>
    <p:extLst>
      <p:ext uri="{BB962C8B-B14F-4D97-AF65-F5344CB8AC3E}">
        <p14:creationId xmlns:p14="http://schemas.microsoft.com/office/powerpoint/2010/main" val="1850446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15 genes, 34 edges (highly connected; most similar to db4 in this respect, which had lowest LSE:minLSE ratio but also included TEC1).</a:t>
            </a:r>
          </a:p>
          <a:p>
            <a:endParaRPr lang="en-US" dirty="0"/>
          </a:p>
          <a:p>
            <a:r>
              <a:rPr lang="en-US" dirty="0"/>
              <a:t>Colored pairs = paralogs.</a:t>
            </a:r>
          </a:p>
          <a:p>
            <a:r>
              <a:rPr lang="en-US" dirty="0"/>
              <a:t>Orange borders = known cold-sensitive phenotypes on SGD.</a:t>
            </a:r>
          </a:p>
          <a:p>
            <a:r>
              <a:rPr lang="en-US" dirty="0"/>
              <a:t>Green borders = tested by Dahlquist lab.</a:t>
            </a:r>
          </a:p>
          <a:p>
            <a:r>
              <a:rPr lang="en-US" dirty="0"/>
              <a:t>Light grey shading = appears distinct from ESR (not MSN2/4 mediated).</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GCN4</a:t>
            </a:r>
            <a:r>
              <a:rPr lang="en-US" dirty="0"/>
              <a:t> has </a:t>
            </a:r>
            <a:r>
              <a:rPr lang="en-US" b="1" dirty="0" err="1"/>
              <a:t>eigen</a:t>
            </a:r>
            <a:r>
              <a:rPr lang="en-US" dirty="0"/>
              <a:t> of 1 in both n</a:t>
            </a:r>
            <a:r>
              <a:rPr lang="en-US" b="1" dirty="0"/>
              <a:t>SFP1</a:t>
            </a:r>
            <a:r>
              <a:rPr lang="en-US" dirty="0"/>
              <a:t> in 5/6 networks + high </a:t>
            </a:r>
            <a:r>
              <a:rPr lang="en-US" b="1" dirty="0" err="1"/>
              <a:t>eigen</a:t>
            </a:r>
            <a:r>
              <a:rPr lang="en-US" dirty="0"/>
              <a:t> + consistent repression of SWI5.</a:t>
            </a:r>
          </a:p>
          <a:p>
            <a:r>
              <a:rPr lang="en-US" dirty="0" err="1"/>
              <a:t>etworks</a:t>
            </a:r>
            <a:r>
              <a:rPr lang="en-US" dirty="0"/>
              <a:t> where it appears… connects disparate “modules” and created negative feedback loop.</a:t>
            </a:r>
          </a:p>
          <a:p>
            <a:endParaRPr lang="en-US" dirty="0"/>
          </a:p>
          <a:p>
            <a:r>
              <a:rPr lang="en-US" dirty="0"/>
              <a:t>Nodes that did not make it: </a:t>
            </a:r>
            <a:r>
              <a:rPr lang="en-US" b="1" dirty="0"/>
              <a:t>TEC1</a:t>
            </a:r>
            <a:r>
              <a:rPr lang="en-US" dirty="0"/>
              <a:t> (highly connected, but 1 network), </a:t>
            </a:r>
            <a:r>
              <a:rPr lang="en-US" b="1" dirty="0"/>
              <a:t>GCR2</a:t>
            </a:r>
            <a:r>
              <a:rPr lang="en-US" dirty="0"/>
              <a:t> (5/6, but negligible experimental expression ∆), </a:t>
            </a:r>
            <a:r>
              <a:rPr lang="en-US" b="1" dirty="0"/>
              <a:t>CST6</a:t>
            </a:r>
            <a:r>
              <a:rPr lang="en-US" dirty="0"/>
              <a:t> (known cold phenotype, but only connected to </a:t>
            </a:r>
            <a:r>
              <a:rPr lang="en-US" b="1" dirty="0"/>
              <a:t>ABF1</a:t>
            </a:r>
            <a:r>
              <a:rPr lang="en-US" dirty="0"/>
              <a:t>, which is not in this GRN).</a:t>
            </a:r>
          </a:p>
        </p:txBody>
      </p:sp>
      <p:sp>
        <p:nvSpPr>
          <p:cNvPr id="4" name="Slide Number Placeholder 3"/>
          <p:cNvSpPr>
            <a:spLocks noGrp="1"/>
          </p:cNvSpPr>
          <p:nvPr>
            <p:ph type="sldNum" sz="quarter" idx="10"/>
          </p:nvPr>
        </p:nvSpPr>
        <p:spPr/>
        <p:txBody>
          <a:bodyPr/>
          <a:lstStyle/>
          <a:p>
            <a:fld id="{AA71EC1C-5ADC-44AF-BC95-94CFA2649419}" type="slidenum">
              <a:rPr lang="en-US" smtClean="0"/>
              <a:t>18</a:t>
            </a:fld>
            <a:endParaRPr lang="en-US"/>
          </a:p>
        </p:txBody>
      </p:sp>
    </p:spTree>
    <p:extLst>
      <p:ext uri="{BB962C8B-B14F-4D97-AF65-F5344CB8AC3E}">
        <p14:creationId xmlns:p14="http://schemas.microsoft.com/office/powerpoint/2010/main" val="32531829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15 genes, 34 edges (highly connected; most similar to db4 in this respect, which had lowest LSE:minLSE ratio but also included TEC1).</a:t>
            </a:r>
          </a:p>
          <a:p>
            <a:endParaRPr lang="en-US" dirty="0"/>
          </a:p>
          <a:p>
            <a:r>
              <a:rPr lang="en-US" dirty="0"/>
              <a:t>Colored pairs = paralogs.</a:t>
            </a:r>
          </a:p>
          <a:p>
            <a:r>
              <a:rPr lang="en-US" dirty="0"/>
              <a:t>Orange borders = known cold-sensitive phenotypes on SGD.</a:t>
            </a:r>
          </a:p>
          <a:p>
            <a:r>
              <a:rPr lang="en-US" dirty="0"/>
              <a:t>Green borders = tested by Dahlquist lab.</a:t>
            </a:r>
          </a:p>
          <a:p>
            <a:r>
              <a:rPr lang="en-US" dirty="0"/>
              <a:t>Light grey shading = appears distinct from ESR (not MSN2/4 mediated).</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GCN4</a:t>
            </a:r>
            <a:r>
              <a:rPr lang="en-US" dirty="0"/>
              <a:t> has </a:t>
            </a:r>
            <a:r>
              <a:rPr lang="en-US" b="1" dirty="0" err="1"/>
              <a:t>eigen</a:t>
            </a:r>
            <a:r>
              <a:rPr lang="en-US" dirty="0"/>
              <a:t> of 1 in both </a:t>
            </a:r>
            <a:r>
              <a:rPr lang="en-US" b="1" dirty="0"/>
              <a:t>SFP1</a:t>
            </a:r>
            <a:r>
              <a:rPr lang="en-US" dirty="0"/>
              <a:t> in 5/6 networks + high </a:t>
            </a:r>
            <a:r>
              <a:rPr lang="en-US" b="1" dirty="0" err="1"/>
              <a:t>eigen</a:t>
            </a:r>
            <a:r>
              <a:rPr lang="en-US" dirty="0"/>
              <a:t> + consistent repression of SWI5.</a:t>
            </a:r>
          </a:p>
          <a:p>
            <a:r>
              <a:rPr lang="en-US" dirty="0" err="1"/>
              <a:t>etworks</a:t>
            </a:r>
            <a:r>
              <a:rPr lang="en-US" dirty="0"/>
              <a:t> where it appears… connects disparate “modules” and created negative feedback loop.</a:t>
            </a:r>
          </a:p>
          <a:p>
            <a:endParaRPr lang="en-US" dirty="0"/>
          </a:p>
          <a:p>
            <a:r>
              <a:rPr lang="en-US" dirty="0"/>
              <a:t>Nodes that did not make it: </a:t>
            </a:r>
            <a:r>
              <a:rPr lang="en-US" b="1" dirty="0"/>
              <a:t>TEC1</a:t>
            </a:r>
            <a:r>
              <a:rPr lang="en-US" dirty="0"/>
              <a:t> (highly connected, but 1 network), </a:t>
            </a:r>
            <a:r>
              <a:rPr lang="en-US" b="1" dirty="0"/>
              <a:t>GCR2</a:t>
            </a:r>
            <a:r>
              <a:rPr lang="en-US" dirty="0"/>
              <a:t> (5/6, but negligible experimental expression ∆), </a:t>
            </a:r>
            <a:r>
              <a:rPr lang="en-US" b="1" dirty="0"/>
              <a:t>CST6</a:t>
            </a:r>
            <a:r>
              <a:rPr lang="en-US" dirty="0"/>
              <a:t> (known cold phenotype, but only connected to </a:t>
            </a:r>
            <a:r>
              <a:rPr lang="en-US" b="1" dirty="0"/>
              <a:t>ABF1</a:t>
            </a:r>
            <a:r>
              <a:rPr lang="en-US" dirty="0"/>
              <a:t>, which is not in this GRN).</a:t>
            </a:r>
          </a:p>
        </p:txBody>
      </p:sp>
      <p:sp>
        <p:nvSpPr>
          <p:cNvPr id="4" name="Slide Number Placeholder 3"/>
          <p:cNvSpPr>
            <a:spLocks noGrp="1"/>
          </p:cNvSpPr>
          <p:nvPr>
            <p:ph type="sldNum" sz="quarter" idx="10"/>
          </p:nvPr>
        </p:nvSpPr>
        <p:spPr/>
        <p:txBody>
          <a:bodyPr/>
          <a:lstStyle/>
          <a:p>
            <a:fld id="{AA71EC1C-5ADC-44AF-BC95-94CFA2649419}" type="slidenum">
              <a:rPr lang="en-US" smtClean="0"/>
              <a:t>19</a:t>
            </a:fld>
            <a:endParaRPr lang="en-US"/>
          </a:p>
        </p:txBody>
      </p:sp>
    </p:spTree>
    <p:extLst>
      <p:ext uri="{BB962C8B-B14F-4D97-AF65-F5344CB8AC3E}">
        <p14:creationId xmlns:p14="http://schemas.microsoft.com/office/powerpoint/2010/main" val="28888332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A71EC1C-5ADC-44AF-BC95-94CFA2649419}" type="slidenum">
              <a:rPr lang="en-US" smtClean="0"/>
              <a:t>21</a:t>
            </a:fld>
            <a:endParaRPr lang="en-US"/>
          </a:p>
        </p:txBody>
      </p:sp>
    </p:spTree>
    <p:extLst>
      <p:ext uri="{BB962C8B-B14F-4D97-AF65-F5344CB8AC3E}">
        <p14:creationId xmlns:p14="http://schemas.microsoft.com/office/powerpoint/2010/main" val="26568603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A71EC1C-5ADC-44AF-BC95-94CFA2649419}" type="slidenum">
              <a:rPr lang="en-US" smtClean="0"/>
              <a:t>22</a:t>
            </a:fld>
            <a:endParaRPr lang="en-US"/>
          </a:p>
        </p:txBody>
      </p:sp>
    </p:spTree>
    <p:extLst>
      <p:ext uri="{BB962C8B-B14F-4D97-AF65-F5344CB8AC3E}">
        <p14:creationId xmlns:p14="http://schemas.microsoft.com/office/powerpoint/2010/main" val="32521407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A71EC1C-5ADC-44AF-BC95-94CFA2649419}" type="slidenum">
              <a:rPr lang="en-US" smtClean="0"/>
              <a:t>5</a:t>
            </a:fld>
            <a:endParaRPr lang="en-US"/>
          </a:p>
        </p:txBody>
      </p:sp>
    </p:spTree>
    <p:extLst>
      <p:ext uri="{BB962C8B-B14F-4D97-AF65-F5344CB8AC3E}">
        <p14:creationId xmlns:p14="http://schemas.microsoft.com/office/powerpoint/2010/main" val="28505963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 least square’s error</a:t>
            </a:r>
          </a:p>
          <a:p>
            <a:endParaRPr lang="en-US" dirty="0"/>
          </a:p>
          <a:p>
            <a:r>
              <a:rPr lang="en-US" dirty="0"/>
              <a:t>Transition from E to </a:t>
            </a:r>
            <a:r>
              <a:rPr lang="en-US" dirty="0" err="1"/>
              <a:t>MSE:minMSE</a:t>
            </a:r>
            <a:endParaRPr lang="en-US" dirty="0"/>
          </a:p>
        </p:txBody>
      </p:sp>
      <p:sp>
        <p:nvSpPr>
          <p:cNvPr id="4" name="Slide Number Placeholder 3"/>
          <p:cNvSpPr>
            <a:spLocks noGrp="1"/>
          </p:cNvSpPr>
          <p:nvPr>
            <p:ph type="sldNum" sz="quarter" idx="10"/>
          </p:nvPr>
        </p:nvSpPr>
        <p:spPr/>
        <p:txBody>
          <a:bodyPr/>
          <a:lstStyle/>
          <a:p>
            <a:fld id="{AA71EC1C-5ADC-44AF-BC95-94CFA2649419}" type="slidenum">
              <a:rPr lang="en-US" smtClean="0"/>
              <a:t>8</a:t>
            </a:fld>
            <a:endParaRPr lang="en-US"/>
          </a:p>
        </p:txBody>
      </p:sp>
    </p:spTree>
    <p:extLst>
      <p:ext uri="{BB962C8B-B14F-4D97-AF65-F5344CB8AC3E}">
        <p14:creationId xmlns:p14="http://schemas.microsoft.com/office/powerpoint/2010/main" val="26292760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Figure 2. </a:t>
            </a:r>
            <a:r>
              <a:rPr lang="en-US" sz="1200" kern="1200" dirty="0">
                <a:solidFill>
                  <a:schemeClr val="tx1"/>
                </a:solidFill>
                <a:effectLst/>
                <a:latin typeface="+mn-lt"/>
                <a:ea typeface="+mn-ea"/>
                <a:cs typeface="+mn-cs"/>
              </a:rPr>
              <a:t>Forward simulation of the wild-type derived network in GRNmap accurately modeled common expression profiles. Within-strain ANOVA p-values are overlain onto the expression plots automatically output by GRNmap, with color coding indicating individual strains from which input data was derived. </a:t>
            </a:r>
            <a:r>
              <a:rPr lang="en-US" sz="1200" kern="1200" dirty="0" err="1">
                <a:solidFill>
                  <a:schemeClr val="tx1"/>
                </a:solidFill>
                <a:effectLst/>
                <a:latin typeface="+mn-lt"/>
                <a:ea typeface="+mn-ea"/>
                <a:cs typeface="+mn-cs"/>
              </a:rPr>
              <a:t>MSE:minMSE</a:t>
            </a:r>
            <a:r>
              <a:rPr lang="en-US" sz="1200" kern="1200" dirty="0">
                <a:solidFill>
                  <a:schemeClr val="tx1"/>
                </a:solidFill>
                <a:effectLst/>
                <a:latin typeface="+mn-lt"/>
                <a:ea typeface="+mn-ea"/>
                <a:cs typeface="+mn-cs"/>
              </a:rPr>
              <a:t> ratio values averaged across all six strains are also reported, indicating the goodness-of-fit of the model data (lines) to the actual expression of each gene (circles).</a:t>
            </a:r>
          </a:p>
          <a:p>
            <a:endParaRPr lang="en-US" dirty="0"/>
          </a:p>
        </p:txBody>
      </p:sp>
      <p:sp>
        <p:nvSpPr>
          <p:cNvPr id="4" name="Slide Number Placeholder 3"/>
          <p:cNvSpPr>
            <a:spLocks noGrp="1"/>
          </p:cNvSpPr>
          <p:nvPr>
            <p:ph type="sldNum" sz="quarter" idx="10"/>
          </p:nvPr>
        </p:nvSpPr>
        <p:spPr/>
        <p:txBody>
          <a:bodyPr/>
          <a:lstStyle/>
          <a:p>
            <a:fld id="{AA71EC1C-5ADC-44AF-BC95-94CFA2649419}" type="slidenum">
              <a:rPr lang="en-US" smtClean="0"/>
              <a:t>9</a:t>
            </a:fld>
            <a:endParaRPr lang="en-US"/>
          </a:p>
        </p:txBody>
      </p:sp>
    </p:spTree>
    <p:extLst>
      <p:ext uri="{BB962C8B-B14F-4D97-AF65-F5344CB8AC3E}">
        <p14:creationId xmlns:p14="http://schemas.microsoft.com/office/powerpoint/2010/main" val="21145805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Figure 4.</a:t>
            </a:r>
            <a:r>
              <a:rPr lang="en-US" sz="120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GRNsight visualization highlights salient features of db1-db6. Transcription factors are represented by boxes and arranged in a consistent array. Regulatory relationships are represented by arrows directed from regulator to target. Pointed arrowheads and magenta coloration indicate activation, whereas flat arrowheads and cyan coloration indicate repression. Edges colored in grey exhibit small influence, meaning their associated weights are &lt;5% of the maximum edge weight in the network.</a:t>
            </a:r>
          </a:p>
          <a:p>
            <a:r>
              <a:rPr lang="en-US" sz="1200" kern="1200" dirty="0">
                <a:solidFill>
                  <a:schemeClr val="tx1"/>
                </a:solidFill>
                <a:effectLst/>
                <a:latin typeface="+mn-lt"/>
                <a:ea typeface="+mn-ea"/>
                <a:cs typeface="+mn-cs"/>
              </a:rPr>
              <a:t> Enlarge images of networks, present 2 per row, or rotate CCW 90 degrees.</a:t>
            </a:r>
          </a:p>
        </p:txBody>
      </p:sp>
      <p:sp>
        <p:nvSpPr>
          <p:cNvPr id="4" name="Slide Number Placeholder 3"/>
          <p:cNvSpPr>
            <a:spLocks noGrp="1"/>
          </p:cNvSpPr>
          <p:nvPr>
            <p:ph type="sldNum" sz="quarter" idx="10"/>
          </p:nvPr>
        </p:nvSpPr>
        <p:spPr/>
        <p:txBody>
          <a:bodyPr/>
          <a:lstStyle/>
          <a:p>
            <a:fld id="{AA71EC1C-5ADC-44AF-BC95-94CFA2649419}" type="slidenum">
              <a:rPr lang="en-US" smtClean="0"/>
              <a:t>10</a:t>
            </a:fld>
            <a:endParaRPr lang="en-US"/>
          </a:p>
        </p:txBody>
      </p:sp>
    </p:spTree>
    <p:extLst>
      <p:ext uri="{BB962C8B-B14F-4D97-AF65-F5344CB8AC3E}">
        <p14:creationId xmlns:p14="http://schemas.microsoft.com/office/powerpoint/2010/main" val="4779307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Figure 8. </a:t>
            </a:r>
            <a:r>
              <a:rPr lang="en-US" sz="1200" kern="1200" dirty="0">
                <a:solidFill>
                  <a:schemeClr val="tx1"/>
                </a:solidFill>
                <a:effectLst/>
                <a:latin typeface="+mn-lt"/>
                <a:ea typeface="+mn-ea"/>
                <a:cs typeface="+mn-cs"/>
              </a:rPr>
              <a:t>The network derived from ∆hap4 strain data, db5, generally outperformed 30 random networks composed of the same transcription factors and containing the same number of edges. The </a:t>
            </a:r>
            <a:r>
              <a:rPr lang="en-US" sz="1200" kern="1200" dirty="0" err="1">
                <a:solidFill>
                  <a:schemeClr val="tx1"/>
                </a:solidFill>
                <a:effectLst/>
                <a:latin typeface="+mn-lt"/>
                <a:ea typeface="+mn-ea"/>
                <a:cs typeface="+mn-cs"/>
              </a:rPr>
              <a:t>LSE:minLSE</a:t>
            </a:r>
            <a:r>
              <a:rPr lang="en-US" sz="1200" kern="1200" dirty="0">
                <a:solidFill>
                  <a:schemeClr val="tx1"/>
                </a:solidFill>
                <a:effectLst/>
                <a:latin typeface="+mn-lt"/>
                <a:ea typeface="+mn-ea"/>
                <a:cs typeface="+mn-cs"/>
              </a:rPr>
              <a:t> ratios for db1-db6 are reported on the left and for the thirty random networks on the right. The arrows indicate the bars corresponding to db5 (black), the three best performing random networks (green), and the three worst performing random networks (purple). A horizontal line is drawn demarcating the </a:t>
            </a:r>
            <a:r>
              <a:rPr lang="en-US" sz="1200" kern="1200" dirty="0" err="1">
                <a:solidFill>
                  <a:schemeClr val="tx1"/>
                </a:solidFill>
                <a:effectLst/>
                <a:latin typeface="+mn-lt"/>
                <a:ea typeface="+mn-ea"/>
                <a:cs typeface="+mn-cs"/>
              </a:rPr>
              <a:t>LSE:minLSE</a:t>
            </a:r>
            <a:r>
              <a:rPr lang="en-US" sz="1200" kern="1200" dirty="0">
                <a:solidFill>
                  <a:schemeClr val="tx1"/>
                </a:solidFill>
                <a:effectLst/>
                <a:latin typeface="+mn-lt"/>
                <a:ea typeface="+mn-ea"/>
                <a:cs typeface="+mn-cs"/>
              </a:rPr>
              <a:t> ratio of db5 for comparison.</a:t>
            </a:r>
          </a:p>
        </p:txBody>
      </p:sp>
      <p:sp>
        <p:nvSpPr>
          <p:cNvPr id="4" name="Slide Number Placeholder 3"/>
          <p:cNvSpPr>
            <a:spLocks noGrp="1"/>
          </p:cNvSpPr>
          <p:nvPr>
            <p:ph type="sldNum" sz="quarter" idx="10"/>
          </p:nvPr>
        </p:nvSpPr>
        <p:spPr/>
        <p:txBody>
          <a:bodyPr/>
          <a:lstStyle/>
          <a:p>
            <a:fld id="{AA71EC1C-5ADC-44AF-BC95-94CFA2649419}" type="slidenum">
              <a:rPr lang="en-US" smtClean="0"/>
              <a:t>11</a:t>
            </a:fld>
            <a:endParaRPr lang="en-US"/>
          </a:p>
        </p:txBody>
      </p:sp>
    </p:spTree>
    <p:extLst>
      <p:ext uri="{BB962C8B-B14F-4D97-AF65-F5344CB8AC3E}">
        <p14:creationId xmlns:p14="http://schemas.microsoft.com/office/powerpoint/2010/main" val="18479546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Figure 9. </a:t>
            </a:r>
            <a:r>
              <a:rPr lang="en-US" sz="1200" kern="1200" dirty="0" err="1">
                <a:solidFill>
                  <a:schemeClr val="tx1"/>
                </a:solidFill>
                <a:effectLst/>
                <a:latin typeface="+mn-lt"/>
                <a:ea typeface="+mn-ea"/>
                <a:cs typeface="+mn-cs"/>
              </a:rPr>
              <a:t>LSE:minLSE</a:t>
            </a:r>
            <a:r>
              <a:rPr lang="en-US" sz="1200" kern="1200" dirty="0">
                <a:solidFill>
                  <a:schemeClr val="tx1"/>
                </a:solidFill>
                <a:effectLst/>
                <a:latin typeface="+mn-lt"/>
                <a:ea typeface="+mn-ea"/>
                <a:cs typeface="+mn-cs"/>
              </a:rPr>
              <a:t> Ratio of Random Networks vs. # of Regulatory Relationships Shared with db5. The vertical line indicated the median number of regulatory relationships shared with db5 (2). The horizontal line marks the LSE:minLSE ratio of db5 (1.4263).</a:t>
            </a:r>
          </a:p>
          <a:p>
            <a:endParaRPr lang="en-US" sz="1200" kern="1200" dirty="0">
              <a:solidFill>
                <a:schemeClr val="tx1"/>
              </a:solidFill>
              <a:effectLst/>
              <a:latin typeface="+mn-lt"/>
              <a:ea typeface="+mn-ea"/>
              <a:cs typeface="+mn-cs"/>
            </a:endParaRPr>
          </a:p>
          <a:p>
            <a:r>
              <a:rPr lang="en-US" dirty="0"/>
              <a:t>Q4</a:t>
            </a:r>
            <a:r>
              <a:rPr lang="en-US" baseline="0" dirty="0"/>
              <a:t> is conspicuously empty (except for point where x=7), whereas Q3 contains several points. However, in Q1 &amp; Q2, points appear to slope downwards.</a:t>
            </a:r>
          </a:p>
          <a:p>
            <a:r>
              <a:rPr lang="en-US" baseline="0" dirty="0"/>
              <a:t>Suggests that for networks that performed worse than db5, having common edges tended to boost performance. However, to exceed db5, rewiring of the network was required.</a:t>
            </a:r>
          </a:p>
          <a:p>
            <a:endParaRPr lang="en-US" baseline="0" dirty="0"/>
          </a:p>
          <a:p>
            <a:r>
              <a:rPr lang="en-US" baseline="0" dirty="0"/>
              <a:t>SIMPLIFY. Draw regression line. Outliers.</a:t>
            </a:r>
          </a:p>
        </p:txBody>
      </p:sp>
      <p:sp>
        <p:nvSpPr>
          <p:cNvPr id="4" name="Slide Number Placeholder 3"/>
          <p:cNvSpPr>
            <a:spLocks noGrp="1"/>
          </p:cNvSpPr>
          <p:nvPr>
            <p:ph type="sldNum" sz="quarter" idx="10"/>
          </p:nvPr>
        </p:nvSpPr>
        <p:spPr/>
        <p:txBody>
          <a:bodyPr/>
          <a:lstStyle/>
          <a:p>
            <a:fld id="{AA71EC1C-5ADC-44AF-BC95-94CFA2649419}" type="slidenum">
              <a:rPr lang="en-US" smtClean="0"/>
              <a:t>12</a:t>
            </a:fld>
            <a:endParaRPr lang="en-US"/>
          </a:p>
        </p:txBody>
      </p:sp>
    </p:spTree>
    <p:extLst>
      <p:ext uri="{BB962C8B-B14F-4D97-AF65-F5344CB8AC3E}">
        <p14:creationId xmlns:p14="http://schemas.microsoft.com/office/powerpoint/2010/main" val="10783620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Figure 9. </a:t>
            </a:r>
            <a:r>
              <a:rPr lang="en-US" sz="1200" kern="1200" dirty="0" err="1">
                <a:solidFill>
                  <a:schemeClr val="tx1"/>
                </a:solidFill>
                <a:effectLst/>
                <a:latin typeface="+mn-lt"/>
                <a:ea typeface="+mn-ea"/>
                <a:cs typeface="+mn-cs"/>
              </a:rPr>
              <a:t>LSE:minLSE</a:t>
            </a:r>
            <a:r>
              <a:rPr lang="en-US" sz="1200" kern="1200" dirty="0">
                <a:solidFill>
                  <a:schemeClr val="tx1"/>
                </a:solidFill>
                <a:effectLst/>
                <a:latin typeface="+mn-lt"/>
                <a:ea typeface="+mn-ea"/>
                <a:cs typeface="+mn-cs"/>
              </a:rPr>
              <a:t> Ratio of Random Networks vs. # of Regulatory Relationships Shared with db5. The vertical line indicated the median number of regulatory relationships shared with db5 (2). The horizontal line marks the </a:t>
            </a:r>
            <a:r>
              <a:rPr lang="en-US" sz="1200" kern="1200" dirty="0" err="1">
                <a:solidFill>
                  <a:schemeClr val="tx1"/>
                </a:solidFill>
                <a:effectLst/>
                <a:latin typeface="+mn-lt"/>
                <a:ea typeface="+mn-ea"/>
                <a:cs typeface="+mn-cs"/>
              </a:rPr>
              <a:t>LSE:minLSE</a:t>
            </a:r>
            <a:r>
              <a:rPr lang="en-US" sz="1200" kern="1200" dirty="0">
                <a:solidFill>
                  <a:schemeClr val="tx1"/>
                </a:solidFill>
                <a:effectLst/>
                <a:latin typeface="+mn-lt"/>
                <a:ea typeface="+mn-ea"/>
                <a:cs typeface="+mn-cs"/>
              </a:rPr>
              <a:t> ratio of db5 (1.4263).</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CALL BACK TO MSE:MINMSE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(AS MAGGIE SHOWED ECCENTRICITY VS. EIGENVECTOR CENTRALITY)</a:t>
            </a:r>
          </a:p>
        </p:txBody>
      </p:sp>
      <p:sp>
        <p:nvSpPr>
          <p:cNvPr id="4" name="Slide Number Placeholder 3"/>
          <p:cNvSpPr>
            <a:spLocks noGrp="1"/>
          </p:cNvSpPr>
          <p:nvPr>
            <p:ph type="sldNum" sz="quarter" idx="10"/>
          </p:nvPr>
        </p:nvSpPr>
        <p:spPr/>
        <p:txBody>
          <a:bodyPr/>
          <a:lstStyle/>
          <a:p>
            <a:fld id="{AA71EC1C-5ADC-44AF-BC95-94CFA2649419}" type="slidenum">
              <a:rPr lang="en-US" smtClean="0"/>
              <a:t>13</a:t>
            </a:fld>
            <a:endParaRPr lang="en-US"/>
          </a:p>
        </p:txBody>
      </p:sp>
    </p:spTree>
    <p:extLst>
      <p:ext uri="{BB962C8B-B14F-4D97-AF65-F5344CB8AC3E}">
        <p14:creationId xmlns:p14="http://schemas.microsoft.com/office/powerpoint/2010/main" val="34069327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Table 5. </a:t>
            </a:r>
            <a:r>
              <a:rPr lang="en-US" sz="1200" kern="1200" dirty="0">
                <a:solidFill>
                  <a:schemeClr val="tx1"/>
                </a:solidFill>
                <a:effectLst/>
                <a:latin typeface="+mn-lt"/>
                <a:ea typeface="+mn-ea"/>
                <a:cs typeface="+mn-cs"/>
              </a:rPr>
              <a:t>Heat map visualizing regulatory weights for each of the sixty-nine edges represented in db1-db6. Positive weights are indicated by red and negative weights by blue. Darker shades correspond to higher magnitude weights. All values were normalized to the largest magnitude weight, MSN2</a:t>
            </a:r>
            <a:r>
              <a:rPr lang="en-US" sz="1200" kern="1200" dirty="0">
                <a:solidFill>
                  <a:schemeClr val="tx1"/>
                </a:solidFill>
                <a:effectLst/>
                <a:latin typeface="+mn-lt"/>
                <a:ea typeface="+mn-ea"/>
                <a:cs typeface="+mn-cs"/>
                <a:sym typeface="Wingdings" pitchFamily="2" charset="2"/>
              </a:rPr>
              <a:t></a:t>
            </a:r>
            <a:r>
              <a:rPr lang="en-US" sz="1200" kern="1200" dirty="0">
                <a:solidFill>
                  <a:schemeClr val="tx1"/>
                </a:solidFill>
                <a:effectLst/>
                <a:latin typeface="+mn-lt"/>
                <a:ea typeface="+mn-ea"/>
                <a:cs typeface="+mn-cs"/>
              </a:rPr>
              <a:t>AFT2, in db1.</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USE TO TRANSITION TO NEXT SLIDE ONLY.</a:t>
            </a:r>
          </a:p>
        </p:txBody>
      </p:sp>
      <p:sp>
        <p:nvSpPr>
          <p:cNvPr id="4" name="Slide Number Placeholder 3"/>
          <p:cNvSpPr>
            <a:spLocks noGrp="1"/>
          </p:cNvSpPr>
          <p:nvPr>
            <p:ph type="sldNum" sz="quarter" idx="10"/>
          </p:nvPr>
        </p:nvSpPr>
        <p:spPr/>
        <p:txBody>
          <a:bodyPr/>
          <a:lstStyle/>
          <a:p>
            <a:fld id="{AA71EC1C-5ADC-44AF-BC95-94CFA2649419}" type="slidenum">
              <a:rPr lang="en-US" smtClean="0"/>
              <a:t>15</a:t>
            </a:fld>
            <a:endParaRPr lang="en-US"/>
          </a:p>
        </p:txBody>
      </p:sp>
    </p:spTree>
    <p:extLst>
      <p:ext uri="{BB962C8B-B14F-4D97-AF65-F5344CB8AC3E}">
        <p14:creationId xmlns:p14="http://schemas.microsoft.com/office/powerpoint/2010/main" val="1230518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371600"/>
            <a:ext cx="7848600" cy="1927225"/>
          </a:xfrm>
        </p:spPr>
        <p:txBody>
          <a:bodyPr anchor="b">
            <a:noAutofit/>
          </a:bodyPr>
          <a:lstStyle>
            <a:lvl1pPr>
              <a:defRPr sz="5400" cap="all" baseline="0"/>
            </a:lvl1pPr>
          </a:lstStyle>
          <a:p>
            <a:r>
              <a:rPr lang="en-US"/>
              <a:t>Click to edit Master title style</a:t>
            </a:r>
            <a:endParaRPr lang="en-US" dirty="0"/>
          </a:p>
        </p:txBody>
      </p:sp>
      <p:sp>
        <p:nvSpPr>
          <p:cNvPr id="3" name="Subtitle 2"/>
          <p:cNvSpPr>
            <a:spLocks noGrp="1"/>
          </p:cNvSpPr>
          <p:nvPr>
            <p:ph type="subTitle" idx="1"/>
          </p:nvPr>
        </p:nvSpPr>
        <p:spPr>
          <a:xfrm>
            <a:off x="685800" y="3505200"/>
            <a:ext cx="6400800" cy="1752600"/>
          </a:xfrm>
        </p:spPr>
        <p:txBody>
          <a:bodyPr/>
          <a:lstStyle>
            <a:lvl1pPr marL="0" indent="0" algn="l">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AD8D91A-A2EE-4B54-B3C6-F6C67903BA9C}" type="datetime1">
              <a:rPr lang="en-US" smtClean="0"/>
              <a:pPr/>
              <a:t>3/16/18</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A84A37A-AFC2-4A01-80A1-FC20F2C0D5BB}" type="slidenum">
              <a:rPr lang="en-US" smtClean="0"/>
              <a:pPr/>
              <a:t>‹#›</a:t>
            </a:fld>
            <a:endParaRPr lang="en-US" dirty="0"/>
          </a:p>
        </p:txBody>
      </p:sp>
      <p:cxnSp>
        <p:nvCxnSpPr>
          <p:cNvPr id="8" name="Straight Connector 7"/>
          <p:cNvCxnSpPr/>
          <p:nvPr/>
        </p:nvCxnSpPr>
        <p:spPr>
          <a:xfrm>
            <a:off x="685800" y="3398520"/>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19785C6-EBAF-49D5-AD4D-BABF4DFAAD59}" type="datetime1">
              <a:rPr lang="en-US" smtClean="0"/>
              <a:pPr/>
              <a:t>3/16/18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A84A37A-AFC2-4A01-80A1-FC20F2C0D5B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609600"/>
            <a:ext cx="2057400" cy="5867400"/>
          </a:xfrm>
        </p:spPr>
        <p:txBody>
          <a:bodyPr vert="eaVert" anchor="b"/>
          <a:lstStyle/>
          <a:p>
            <a:r>
              <a:rPr lang="en-US"/>
              <a:t>Click to edit Master title style</a:t>
            </a:r>
            <a:endParaRPr lang="en-US" dirty="0"/>
          </a:p>
        </p:txBody>
      </p:sp>
      <p:sp>
        <p:nvSpPr>
          <p:cNvPr id="3" name="Vertical Text Placeholder 2"/>
          <p:cNvSpPr>
            <a:spLocks noGrp="1"/>
          </p:cNvSpPr>
          <p:nvPr>
            <p:ph type="body" orient="vert" idx="1"/>
          </p:nvPr>
        </p:nvSpPr>
        <p:spPr>
          <a:xfrm>
            <a:off x="457200" y="609600"/>
            <a:ext cx="60198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A404122-9A3A-4FD8-98B8-22631F32846C}" type="datetime1">
              <a:rPr lang="en-US" smtClean="0"/>
              <a:pPr/>
              <a:t>3/16/18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A84A37A-AFC2-4A01-80A1-FC20F2C0D5BB}"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259A7B8-0EC4-44C9-AFEF-25E144F11C06}" type="datetime1">
              <a:rPr lang="en-US" smtClean="0"/>
              <a:pPr/>
              <a:t>3/16/18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A84A37A-AFC2-4A01-80A1-FC20F2C0D5B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2362200"/>
            <a:ext cx="7772400" cy="2200275"/>
          </a:xfrm>
        </p:spPr>
        <p:txBody>
          <a:bodyPr anchor="b">
            <a:normAutofit/>
          </a:bodyPr>
          <a:lstStyle>
            <a:lvl1pPr algn="l">
              <a:defRPr sz="4800" b="0" cap="all"/>
            </a:lvl1pPr>
          </a:lstStyle>
          <a:p>
            <a:r>
              <a:rPr lang="en-US"/>
              <a:t>Click to edit Master title style</a:t>
            </a:r>
            <a:endParaRPr lang="en-US" dirty="0"/>
          </a:p>
        </p:txBody>
      </p:sp>
      <p:sp>
        <p:nvSpPr>
          <p:cNvPr id="3" name="Text Placeholder 2"/>
          <p:cNvSpPr>
            <a:spLocks noGrp="1"/>
          </p:cNvSpPr>
          <p:nvPr>
            <p:ph type="body" idx="1"/>
          </p:nvPr>
        </p:nvSpPr>
        <p:spPr>
          <a:xfrm>
            <a:off x="722313" y="4626864"/>
            <a:ext cx="7772400" cy="1500187"/>
          </a:xfrm>
        </p:spPr>
        <p:txBody>
          <a:bodyPr anchor="t">
            <a:normAutofit/>
          </a:bodyPr>
          <a:lstStyle>
            <a:lvl1pPr marL="0" indent="0">
              <a:buNone/>
              <a:defRPr sz="24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2BB47B5-C739-4DAE-AACD-CC58CA843AC4}" type="datetime1">
              <a:rPr lang="en-US" smtClean="0"/>
              <a:pPr/>
              <a:t>3/16/18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A84A37A-AFC2-4A01-80A1-FC20F2C0D5BB}" type="slidenum">
              <a:rPr lang="en-US" smtClean="0"/>
              <a:pPr/>
              <a:t>‹#›</a:t>
            </a:fld>
            <a:endParaRPr lang="en-US" dirty="0"/>
          </a:p>
        </p:txBody>
      </p:sp>
      <p:cxnSp>
        <p:nvCxnSpPr>
          <p:cNvPr id="7" name="Straight Connector 6"/>
          <p:cNvCxnSpPr/>
          <p:nvPr/>
        </p:nvCxnSpPr>
        <p:spPr>
          <a:xfrm>
            <a:off x="731520" y="4599432"/>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8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E72AE48-94E6-46E0-BE32-5F0716DE9115}" type="datetime1">
              <a:rPr lang="en-US" smtClean="0"/>
              <a:pPr/>
              <a:t>3/16/18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A84A37A-AFC2-4A01-80A1-FC20F2C0D5B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45720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75488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75488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884C285-8BCE-48FC-97D9-E2837AF38351}" type="datetime1">
              <a:rPr lang="en-US" smtClean="0"/>
              <a:pPr/>
              <a:t>3/16/18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A84A37A-AFC2-4A01-80A1-FC20F2C0D5BB}" type="slidenum">
              <a:rPr lang="en-US" smtClean="0"/>
              <a:pPr/>
              <a:t>‹#›</a:t>
            </a:fld>
            <a:endParaRPr lang="en-US"/>
          </a:p>
        </p:txBody>
      </p:sp>
      <p:cxnSp>
        <p:nvCxnSpPr>
          <p:cNvPr id="11" name="Straight Connector 10"/>
          <p:cNvCxnSpPr/>
          <p:nvPr/>
        </p:nvCxnSpPr>
        <p:spPr>
          <a:xfrm rot="5400000">
            <a:off x="2217817" y="4045823"/>
            <a:ext cx="4709160" cy="79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E70D3E6-EF16-4488-94A4-211508FE4682}" type="datetime1">
              <a:rPr lang="en-US" smtClean="0"/>
              <a:pPr/>
              <a:t>3/16/18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A84A37A-AFC2-4A01-80A1-FC20F2C0D5B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077FB3B-20DA-4D0E-BF16-8262B7156612}" type="datetime1">
              <a:rPr lang="en-US" smtClean="0"/>
              <a:pPr/>
              <a:t>3/16/18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A84A37A-AFC2-4A01-80A1-FC20F2C0D5B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080"/>
            <a:ext cx="2139696" cy="1261872"/>
          </a:xfrm>
        </p:spPr>
        <p:txBody>
          <a:bodyPr anchor="b">
            <a:no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2971800" y="792080"/>
            <a:ext cx="5715000" cy="55778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1" y="2130552"/>
            <a:ext cx="2139696" cy="424361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C273C2C-6BD0-40EC-8D8D-4D51F089C5EB}" type="datetime1">
              <a:rPr lang="en-US" smtClean="0"/>
              <a:pPr/>
              <a:t>3/16/18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A84A37A-AFC2-4A01-80A1-FC20F2C0D5BB}" type="slidenum">
              <a:rPr lang="en-US" smtClean="0"/>
              <a:pPr/>
              <a:t>‹#›</a:t>
            </a:fld>
            <a:endParaRPr lang="en-US"/>
          </a:p>
        </p:txBody>
      </p:sp>
      <p:cxnSp>
        <p:nvCxnSpPr>
          <p:cNvPr id="9" name="Straight Connector 8"/>
          <p:cNvCxnSpPr/>
          <p:nvPr/>
        </p:nvCxnSpPr>
        <p:spPr>
          <a:xfrm rot="5400000">
            <a:off x="-13116" y="3580206"/>
            <a:ext cx="557784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480"/>
            <a:ext cx="2142680" cy="1264920"/>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p:cNvSpPr>
          <p:nvPr>
            <p:ph type="pic" idx="1"/>
          </p:nvPr>
        </p:nvSpPr>
        <p:spPr>
          <a:xfrm>
            <a:off x="2858610" y="838201"/>
            <a:ext cx="5904390" cy="5500456"/>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457200" y="2133600"/>
            <a:ext cx="2139696" cy="424281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D377F5C-EDA7-4864-9756-35769B0E62CF}" type="datetime1">
              <a:rPr lang="en-US" smtClean="0"/>
              <a:pPr/>
              <a:t>3/16/18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A84A37A-AFC2-4A01-80A1-FC20F2C0D5B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a:xfrm>
            <a:off x="0" y="220786"/>
            <a:ext cx="9144000" cy="2286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457200" y="533400"/>
            <a:ext cx="8229600" cy="990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57200" y="1600200"/>
            <a:ext cx="8229600" cy="4876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6"/>
          <p:cNvSpPr/>
          <p:nvPr/>
        </p:nvSpPr>
        <p:spPr>
          <a:xfrm>
            <a:off x="0" y="0"/>
            <a:ext cx="9144000" cy="365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2"/>
          </p:nvPr>
        </p:nvSpPr>
        <p:spPr>
          <a:xfrm>
            <a:off x="457200" y="18288"/>
            <a:ext cx="2895600" cy="329184"/>
          </a:xfrm>
          <a:prstGeom prst="rect">
            <a:avLst/>
          </a:prstGeom>
        </p:spPr>
        <p:txBody>
          <a:bodyPr vert="horz" lIns="91440" tIns="45720" rIns="91440" bIns="45720" rtlCol="0" anchor="ctr"/>
          <a:lstStyle>
            <a:lvl1pPr algn="l">
              <a:defRPr sz="1200">
                <a:solidFill>
                  <a:srgbClr val="FFFFFF"/>
                </a:solidFill>
              </a:defRPr>
            </a:lvl1pPr>
          </a:lstStyle>
          <a:p>
            <a:fld id="{88B99C93-F56F-46AB-9EB8-53614A95B15F}" type="datetime1">
              <a:rPr lang="en-US" smtClean="0"/>
              <a:pPr/>
              <a:t>3/16/18</a:t>
            </a:fld>
            <a:endParaRPr lang="en-US" dirty="0"/>
          </a:p>
        </p:txBody>
      </p:sp>
      <p:sp>
        <p:nvSpPr>
          <p:cNvPr id="5" name="Footer Placeholder 4"/>
          <p:cNvSpPr>
            <a:spLocks noGrp="1"/>
          </p:cNvSpPr>
          <p:nvPr>
            <p:ph type="ftr" sz="quarter" idx="3"/>
          </p:nvPr>
        </p:nvSpPr>
        <p:spPr>
          <a:xfrm>
            <a:off x="3429000" y="18288"/>
            <a:ext cx="4114800" cy="329184"/>
          </a:xfrm>
          <a:prstGeom prst="rect">
            <a:avLst/>
          </a:prstGeom>
        </p:spPr>
        <p:txBody>
          <a:bodyPr vert="horz" lIns="91440" tIns="45720" rIns="91440" bIns="45720" rtlCol="0" anchor="ctr"/>
          <a:lstStyle>
            <a:lvl1pPr algn="ctr">
              <a:defRPr sz="1200">
                <a:solidFill>
                  <a:srgbClr val="FFFFFF"/>
                </a:solidFill>
              </a:defRPr>
            </a:lvl1pPr>
          </a:lstStyle>
          <a:p>
            <a:endParaRPr lang="en-US" dirty="0"/>
          </a:p>
        </p:txBody>
      </p:sp>
      <p:sp>
        <p:nvSpPr>
          <p:cNvPr id="6" name="Slide Number Placeholder 5"/>
          <p:cNvSpPr>
            <a:spLocks noGrp="1"/>
          </p:cNvSpPr>
          <p:nvPr>
            <p:ph type="sldNum" sz="quarter" idx="4"/>
          </p:nvPr>
        </p:nvSpPr>
        <p:spPr>
          <a:xfrm>
            <a:off x="7620000" y="18288"/>
            <a:ext cx="1066800" cy="329184"/>
          </a:xfrm>
          <a:prstGeom prst="rect">
            <a:avLst/>
          </a:prstGeom>
        </p:spPr>
        <p:txBody>
          <a:bodyPr vert="horz" lIns="91440" tIns="45720" rIns="91440" bIns="45720" rtlCol="0" anchor="ctr"/>
          <a:lstStyle>
            <a:lvl1pPr algn="l">
              <a:defRPr sz="1400" b="1">
                <a:solidFill>
                  <a:srgbClr val="FFFFFF"/>
                </a:solidFill>
              </a:defRPr>
            </a:lvl1pPr>
          </a:lstStyle>
          <a:p>
            <a:fld id="{FA84A37A-AFC2-4A01-80A1-FC20F2C0D5BB}"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4049" r:id="rId1"/>
    <p:sldLayoutId id="2147484050" r:id="rId2"/>
    <p:sldLayoutId id="2147484051" r:id="rId3"/>
    <p:sldLayoutId id="2147484052" r:id="rId4"/>
    <p:sldLayoutId id="2147484053" r:id="rId5"/>
    <p:sldLayoutId id="2147484054" r:id="rId6"/>
    <p:sldLayoutId id="2147484055" r:id="rId7"/>
    <p:sldLayoutId id="2147484056" r:id="rId8"/>
    <p:sldLayoutId id="2147484057" r:id="rId9"/>
    <p:sldLayoutId id="2147484058" r:id="rId10"/>
    <p:sldLayoutId id="2147484059" r:id="rId11"/>
  </p:sldLayoutIdLst>
  <p:hf sldNum="0" hdr="0" ftr="0" dt="0"/>
  <p:txStyles>
    <p:titleStyle>
      <a:lvl1pPr algn="l" defTabSz="914400" rtl="0" eaLnBrk="1" latinLnBrk="0" hangingPunct="1">
        <a:spcBef>
          <a:spcPct val="0"/>
        </a:spcBef>
        <a:buNone/>
        <a:defRPr sz="4000" kern="1200" spc="-100" baseline="0">
          <a:solidFill>
            <a:schemeClr val="tx2"/>
          </a:solidFill>
          <a:latin typeface="+mj-lt"/>
          <a:ea typeface="+mj-ea"/>
          <a:cs typeface="+mj-cs"/>
        </a:defRPr>
      </a:lvl1pPr>
    </p:titleStyle>
    <p:body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chart" Target="../charts/chart1.xml"/><Relationship Id="rId5" Type="http://schemas.openxmlformats.org/officeDocument/2006/relationships/image" Target="../media/image21.png"/><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4.jpg"/></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jpg"/></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7.wmf"/><Relationship Id="rId3" Type="http://schemas.openxmlformats.org/officeDocument/2006/relationships/notesSlide" Target="../notesSlides/notesSlide3.xml"/><Relationship Id="rId7"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6.wmf"/><Relationship Id="rId5" Type="http://schemas.openxmlformats.org/officeDocument/2006/relationships/oleObject" Target="../embeddings/oleObject1.bin"/><Relationship Id="rId4" Type="http://schemas.openxmlformats.org/officeDocument/2006/relationships/image" Target="../media/image8.emf"/></Relationships>
</file>

<file path=ppt/slides/_rels/slide9.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2.jpg"/><Relationship Id="rId5" Type="http://schemas.openxmlformats.org/officeDocument/2006/relationships/image" Target="../media/image11.jpg"/><Relationship Id="rId4" Type="http://schemas.openxmlformats.org/officeDocument/2006/relationships/image" Target="../media/image10.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noAutofit/>
          </a:bodyPr>
          <a:lstStyle/>
          <a:p>
            <a:r>
              <a:rPr lang="en-US" sz="2700" b="1" cap="none" dirty="0">
                <a:latin typeface="+mn-lt"/>
              </a:rPr>
              <a:t>Mathematical Modeling of Six Database-Derived Gene Regulatory Networks Identifies </a:t>
            </a:r>
            <a:br>
              <a:rPr lang="en-US" sz="2700" b="1" cap="none" dirty="0">
                <a:latin typeface="+mn-lt"/>
              </a:rPr>
            </a:br>
            <a:r>
              <a:rPr lang="en-US" sz="2700" b="1" cap="none" dirty="0">
                <a:latin typeface="+mn-lt"/>
              </a:rPr>
              <a:t>Key Regulators and Network Properties Controlling the Early Response to Cold Shock in </a:t>
            </a:r>
            <a:r>
              <a:rPr lang="en-US" sz="2700" b="1" i="1" cap="none" dirty="0">
                <a:latin typeface="+mn-lt"/>
              </a:rPr>
              <a:t>Saccharomyces cerevisiae</a:t>
            </a:r>
            <a:endParaRPr lang="en-US" sz="2700" b="1" cap="none" dirty="0">
              <a:latin typeface="+mn-lt"/>
            </a:endParaRPr>
          </a:p>
        </p:txBody>
      </p:sp>
      <p:sp>
        <p:nvSpPr>
          <p:cNvPr id="2" name="Subtitle 1"/>
          <p:cNvSpPr>
            <a:spLocks noGrp="1"/>
          </p:cNvSpPr>
          <p:nvPr>
            <p:ph type="subTitle" idx="1"/>
          </p:nvPr>
        </p:nvSpPr>
        <p:spPr>
          <a:xfrm>
            <a:off x="642805" y="3781355"/>
            <a:ext cx="6553200" cy="2306830"/>
          </a:xfrm>
        </p:spPr>
        <p:txBody>
          <a:bodyPr>
            <a:noAutofit/>
          </a:bodyPr>
          <a:lstStyle/>
          <a:p>
            <a:r>
              <a:rPr lang="en-US" b="1" dirty="0"/>
              <a:t>Brandon Klein</a:t>
            </a:r>
          </a:p>
          <a:p>
            <a:r>
              <a:rPr lang="en-US" b="1" dirty="0"/>
              <a:t>Department of Biology</a:t>
            </a:r>
          </a:p>
          <a:p>
            <a:r>
              <a:rPr lang="en-US" b="1" dirty="0"/>
              <a:t>Loyola Marymount University</a:t>
            </a:r>
          </a:p>
        </p:txBody>
      </p:sp>
      <p:sp>
        <p:nvSpPr>
          <p:cNvPr id="4" name="TextBox 3"/>
          <p:cNvSpPr txBox="1"/>
          <p:nvPr/>
        </p:nvSpPr>
        <p:spPr>
          <a:xfrm>
            <a:off x="642805" y="5786451"/>
            <a:ext cx="4044762" cy="646331"/>
          </a:xfrm>
          <a:prstGeom prst="rect">
            <a:avLst/>
          </a:prstGeom>
          <a:noFill/>
        </p:spPr>
        <p:txBody>
          <a:bodyPr wrap="none" rtlCol="0">
            <a:spAutoFit/>
          </a:bodyPr>
          <a:lstStyle/>
          <a:p>
            <a:r>
              <a:rPr lang="en-US" b="1" dirty="0" err="1">
                <a:solidFill>
                  <a:schemeClr val="tx1">
                    <a:lumMod val="75000"/>
                    <a:lumOff val="25000"/>
                  </a:schemeClr>
                </a:solidFill>
              </a:rPr>
              <a:t>TriBeta</a:t>
            </a:r>
            <a:r>
              <a:rPr lang="el-GR" b="1" dirty="0">
                <a:solidFill>
                  <a:schemeClr val="tx1">
                    <a:lumMod val="75000"/>
                    <a:lumOff val="25000"/>
                  </a:schemeClr>
                </a:solidFill>
              </a:rPr>
              <a:t> </a:t>
            </a:r>
            <a:r>
              <a:rPr lang="en-US" b="1" dirty="0">
                <a:solidFill>
                  <a:schemeClr val="tx1">
                    <a:lumMod val="75000"/>
                    <a:lumOff val="25000"/>
                  </a:schemeClr>
                </a:solidFill>
              </a:rPr>
              <a:t>Pacific District Conference</a:t>
            </a:r>
          </a:p>
          <a:p>
            <a:r>
              <a:rPr lang="en-US" b="1" dirty="0">
                <a:solidFill>
                  <a:schemeClr val="tx1">
                    <a:lumMod val="75000"/>
                    <a:lumOff val="25000"/>
                  </a:schemeClr>
                </a:solidFill>
              </a:rPr>
              <a:t>March 17, 2018</a:t>
            </a:r>
          </a:p>
        </p:txBody>
      </p:sp>
      <p:pic>
        <p:nvPicPr>
          <p:cNvPr id="14" name="Picture 1205"/>
          <p:cNvPicPr>
            <a:picLocks noChangeAspect="1" noChangeArrowheads="1"/>
          </p:cNvPicPr>
          <p:nvPr/>
        </p:nvPicPr>
        <p:blipFill>
          <a:blip r:embed="rId2" cstate="print"/>
          <a:srcRect/>
          <a:stretch>
            <a:fillRect/>
          </a:stretch>
        </p:blipFill>
        <p:spPr bwMode="auto">
          <a:xfrm>
            <a:off x="6438292" y="5738739"/>
            <a:ext cx="2579588" cy="927517"/>
          </a:xfrm>
          <a:prstGeom prst="rect">
            <a:avLst/>
          </a:prstGeom>
          <a:noFill/>
          <a:ln w="9525">
            <a:noFill/>
            <a:miter lim="800000"/>
            <a:headEnd/>
            <a:tailEnd/>
          </a:ln>
          <a:effectLst/>
        </p:spPr>
      </p:pic>
    </p:spTree>
    <p:extLst>
      <p:ext uri="{BB962C8B-B14F-4D97-AF65-F5344CB8AC3E}">
        <p14:creationId xmlns:p14="http://schemas.microsoft.com/office/powerpoint/2010/main" val="18080062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FA0AD-68BF-A545-8940-5A7029BE6EF4}"/>
              </a:ext>
            </a:extLst>
          </p:cNvPr>
          <p:cNvSpPr txBox="1">
            <a:spLocks/>
          </p:cNvSpPr>
          <p:nvPr/>
        </p:nvSpPr>
        <p:spPr>
          <a:xfrm>
            <a:off x="138223" y="373574"/>
            <a:ext cx="8897711" cy="1009406"/>
          </a:xfrm>
          <a:prstGeom prst="rect">
            <a:avLst/>
          </a:prstGeom>
        </p:spPr>
        <p:txBody>
          <a:bodyPr>
            <a:no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US" sz="2800" b="1" dirty="0"/>
              <a:t>Six Related Gene Regulatory Networks Were Derived from the YEASTRACT Database</a:t>
            </a:r>
            <a:endParaRPr lang="en-US" sz="2800" dirty="0"/>
          </a:p>
          <a:p>
            <a:endParaRPr lang="en-US" sz="2800" b="1" dirty="0"/>
          </a:p>
        </p:txBody>
      </p:sp>
      <p:pic>
        <p:nvPicPr>
          <p:cNvPr id="3" name="Content Placeholder 6" descr="dZAP1 Network--Weighted.png">
            <a:extLst>
              <a:ext uri="{FF2B5EF4-FFF2-40B4-BE49-F238E27FC236}">
                <a16:creationId xmlns:a16="http://schemas.microsoft.com/office/drawing/2014/main" id="{6D1268EC-BBF3-344F-BBCF-3573D089EB44}"/>
              </a:ext>
            </a:extLst>
          </p:cNvPr>
          <p:cNvPicPr>
            <a:picLocks noChangeAspect="1"/>
          </p:cNvPicPr>
          <p:nvPr/>
        </p:nvPicPr>
        <p:blipFill rotWithShape="1">
          <a:blip r:embed="rId3">
            <a:extLst>
              <a:ext uri="{28A0092B-C50C-407E-A947-70E740481C1C}">
                <a14:useLocalDpi xmlns:a14="http://schemas.microsoft.com/office/drawing/2010/main" val="0"/>
              </a:ext>
            </a:extLst>
          </a:blip>
          <a:srcRect l="6792" t="1254" r="4207" b="1254"/>
          <a:stretch/>
        </p:blipFill>
        <p:spPr>
          <a:xfrm>
            <a:off x="6181780" y="4645266"/>
            <a:ext cx="2919223" cy="2193315"/>
          </a:xfrm>
          <a:prstGeom prst="rect">
            <a:avLst/>
          </a:prstGeom>
        </p:spPr>
      </p:pic>
      <p:pic>
        <p:nvPicPr>
          <p:cNvPr id="4" name="Content Placeholder 4" descr="dHAP4 Network--Weighted.png">
            <a:extLst>
              <a:ext uri="{FF2B5EF4-FFF2-40B4-BE49-F238E27FC236}">
                <a16:creationId xmlns:a16="http://schemas.microsoft.com/office/drawing/2014/main" id="{5731CF04-D642-7742-8B59-5C323836959F}"/>
              </a:ext>
            </a:extLst>
          </p:cNvPr>
          <p:cNvPicPr>
            <a:picLocks noChangeAspect="1"/>
          </p:cNvPicPr>
          <p:nvPr/>
        </p:nvPicPr>
        <p:blipFill rotWithShape="1">
          <a:blip r:embed="rId4">
            <a:extLst>
              <a:ext uri="{28A0092B-C50C-407E-A947-70E740481C1C}">
                <a14:useLocalDpi xmlns:a14="http://schemas.microsoft.com/office/drawing/2010/main" val="0"/>
              </a:ext>
            </a:extLst>
          </a:blip>
          <a:srcRect l="6738" t="1100" r="1" b="1100"/>
          <a:stretch/>
        </p:blipFill>
        <p:spPr>
          <a:xfrm>
            <a:off x="3021989" y="4619118"/>
            <a:ext cx="3128517" cy="2243177"/>
          </a:xfrm>
          <a:prstGeom prst="rect">
            <a:avLst/>
          </a:prstGeom>
        </p:spPr>
      </p:pic>
      <p:pic>
        <p:nvPicPr>
          <p:cNvPr id="5" name="Content Placeholder 6" descr="dGLN3 Network--Weighted.png">
            <a:extLst>
              <a:ext uri="{FF2B5EF4-FFF2-40B4-BE49-F238E27FC236}">
                <a16:creationId xmlns:a16="http://schemas.microsoft.com/office/drawing/2014/main" id="{9E4C06BB-91CD-1941-9927-B2A2408D5525}"/>
              </a:ext>
            </a:extLst>
          </p:cNvPr>
          <p:cNvPicPr>
            <a:picLocks noChangeAspect="1"/>
          </p:cNvPicPr>
          <p:nvPr/>
        </p:nvPicPr>
        <p:blipFill rotWithShape="1">
          <a:blip r:embed="rId5">
            <a:extLst>
              <a:ext uri="{28A0092B-C50C-407E-A947-70E740481C1C}">
                <a14:useLocalDpi xmlns:a14="http://schemas.microsoft.com/office/drawing/2010/main" val="0"/>
              </a:ext>
            </a:extLst>
          </a:blip>
          <a:srcRect l="9698" t="1060" r="1272" b="1060"/>
          <a:stretch/>
        </p:blipFill>
        <p:spPr>
          <a:xfrm>
            <a:off x="90185" y="4664059"/>
            <a:ext cx="2811240" cy="2111490"/>
          </a:xfrm>
          <a:prstGeom prst="rect">
            <a:avLst/>
          </a:prstGeom>
        </p:spPr>
      </p:pic>
      <p:pic>
        <p:nvPicPr>
          <p:cNvPr id="6" name="Picture 5">
            <a:extLst>
              <a:ext uri="{FF2B5EF4-FFF2-40B4-BE49-F238E27FC236}">
                <a16:creationId xmlns:a16="http://schemas.microsoft.com/office/drawing/2014/main" id="{C0E5C4CD-C5CA-E742-A0B1-1409F4A9DDE8}"/>
              </a:ext>
            </a:extLst>
          </p:cNvPr>
          <p:cNvPicPr>
            <a:picLocks noChangeAspect="1"/>
          </p:cNvPicPr>
          <p:nvPr/>
        </p:nvPicPr>
        <p:blipFill rotWithShape="1">
          <a:blip r:embed="rId6">
            <a:extLst>
              <a:ext uri="{28A0092B-C50C-407E-A947-70E740481C1C}">
                <a14:useLocalDpi xmlns:a14="http://schemas.microsoft.com/office/drawing/2010/main" val="0"/>
              </a:ext>
            </a:extLst>
          </a:blip>
          <a:srcRect l="4785" t="994" r="4669" b="1837"/>
          <a:stretch/>
        </p:blipFill>
        <p:spPr>
          <a:xfrm>
            <a:off x="18285" y="1976631"/>
            <a:ext cx="2955041" cy="2179664"/>
          </a:xfrm>
          <a:prstGeom prst="rect">
            <a:avLst/>
          </a:prstGeom>
        </p:spPr>
      </p:pic>
      <p:pic>
        <p:nvPicPr>
          <p:cNvPr id="7" name="Picture 6">
            <a:extLst>
              <a:ext uri="{FF2B5EF4-FFF2-40B4-BE49-F238E27FC236}">
                <a16:creationId xmlns:a16="http://schemas.microsoft.com/office/drawing/2014/main" id="{374A1BAB-2EC5-844C-AAE1-50E718AA9FC3}"/>
              </a:ext>
            </a:extLst>
          </p:cNvPr>
          <p:cNvPicPr>
            <a:picLocks noChangeAspect="1"/>
          </p:cNvPicPr>
          <p:nvPr/>
        </p:nvPicPr>
        <p:blipFill rotWithShape="1">
          <a:blip r:embed="rId7">
            <a:extLst>
              <a:ext uri="{28A0092B-C50C-407E-A947-70E740481C1C}">
                <a14:useLocalDpi xmlns:a14="http://schemas.microsoft.com/office/drawing/2010/main" val="0"/>
              </a:ext>
            </a:extLst>
          </a:blip>
          <a:srcRect l="7416" r="7273"/>
          <a:stretch/>
        </p:blipFill>
        <p:spPr>
          <a:xfrm>
            <a:off x="3187888" y="2043866"/>
            <a:ext cx="2769803" cy="2179086"/>
          </a:xfrm>
          <a:prstGeom prst="rect">
            <a:avLst/>
          </a:prstGeom>
        </p:spPr>
      </p:pic>
      <p:pic>
        <p:nvPicPr>
          <p:cNvPr id="8" name="Picture 7">
            <a:extLst>
              <a:ext uri="{FF2B5EF4-FFF2-40B4-BE49-F238E27FC236}">
                <a16:creationId xmlns:a16="http://schemas.microsoft.com/office/drawing/2014/main" id="{E0D69486-5018-084D-BAD5-D9FBE3B2D245}"/>
              </a:ext>
            </a:extLst>
          </p:cNvPr>
          <p:cNvPicPr>
            <a:picLocks noChangeAspect="1"/>
          </p:cNvPicPr>
          <p:nvPr/>
        </p:nvPicPr>
        <p:blipFill rotWithShape="1">
          <a:blip r:embed="rId8">
            <a:extLst>
              <a:ext uri="{28A0092B-C50C-407E-A947-70E740481C1C}">
                <a14:useLocalDpi xmlns:a14="http://schemas.microsoft.com/office/drawing/2010/main" val="0"/>
              </a:ext>
            </a:extLst>
          </a:blip>
          <a:srcRect l="3554" r="6915"/>
          <a:stretch/>
        </p:blipFill>
        <p:spPr>
          <a:xfrm>
            <a:off x="6219570" y="2069818"/>
            <a:ext cx="2881433" cy="2179086"/>
          </a:xfrm>
          <a:prstGeom prst="rect">
            <a:avLst/>
          </a:prstGeom>
        </p:spPr>
      </p:pic>
      <p:sp>
        <p:nvSpPr>
          <p:cNvPr id="9" name="TextBox 8">
            <a:extLst>
              <a:ext uri="{FF2B5EF4-FFF2-40B4-BE49-F238E27FC236}">
                <a16:creationId xmlns:a16="http://schemas.microsoft.com/office/drawing/2014/main" id="{CA384D8F-D9FD-B447-81AA-80860E173DBD}"/>
              </a:ext>
            </a:extLst>
          </p:cNvPr>
          <p:cNvSpPr txBox="1"/>
          <p:nvPr/>
        </p:nvSpPr>
        <p:spPr>
          <a:xfrm>
            <a:off x="90185" y="1459890"/>
            <a:ext cx="2811240" cy="430887"/>
          </a:xfrm>
          <a:prstGeom prst="rect">
            <a:avLst/>
          </a:prstGeom>
          <a:noFill/>
        </p:spPr>
        <p:txBody>
          <a:bodyPr wrap="square" lIns="0" tIns="0" rIns="0" bIns="0" rtlCol="0">
            <a:spAutoFit/>
          </a:bodyPr>
          <a:lstStyle/>
          <a:p>
            <a:pPr algn="ctr"/>
            <a:r>
              <a:rPr lang="en-US" sz="1400" b="1" u="sng" dirty="0">
                <a:latin typeface="Arial" panose="020B0604020202020204" pitchFamily="34" charset="0"/>
                <a:cs typeface="Arial" panose="020B0604020202020204" pitchFamily="34" charset="0"/>
              </a:rPr>
              <a:t>db1: 16 Genes, 26 Edges</a:t>
            </a:r>
          </a:p>
          <a:p>
            <a:pPr algn="ctr"/>
            <a:r>
              <a:rPr lang="en-US" sz="1400" dirty="0">
                <a:latin typeface="Arial" panose="020B0604020202020204" pitchFamily="34" charset="0"/>
                <a:cs typeface="Arial" panose="020B0604020202020204" pitchFamily="34" charset="0"/>
              </a:rPr>
              <a:t>LSE:minLSE = 1.42</a:t>
            </a:r>
          </a:p>
        </p:txBody>
      </p:sp>
      <p:sp>
        <p:nvSpPr>
          <p:cNvPr id="10" name="TextBox 9">
            <a:extLst>
              <a:ext uri="{FF2B5EF4-FFF2-40B4-BE49-F238E27FC236}">
                <a16:creationId xmlns:a16="http://schemas.microsoft.com/office/drawing/2014/main" id="{AA887F9F-0B37-D04C-86D1-3047BF91768F}"/>
              </a:ext>
            </a:extLst>
          </p:cNvPr>
          <p:cNvSpPr txBox="1"/>
          <p:nvPr/>
        </p:nvSpPr>
        <p:spPr>
          <a:xfrm>
            <a:off x="6265179" y="1459891"/>
            <a:ext cx="2811240" cy="430887"/>
          </a:xfrm>
          <a:prstGeom prst="rect">
            <a:avLst/>
          </a:prstGeom>
          <a:noFill/>
        </p:spPr>
        <p:txBody>
          <a:bodyPr wrap="square" lIns="0" tIns="0" rIns="0" bIns="0" rtlCol="0">
            <a:spAutoFit/>
          </a:bodyPr>
          <a:lstStyle/>
          <a:p>
            <a:pPr algn="ctr"/>
            <a:r>
              <a:rPr lang="en-US" sz="1400" b="1" u="sng" dirty="0">
                <a:latin typeface="Arial" panose="020B0604020202020204" pitchFamily="34" charset="0"/>
                <a:cs typeface="Arial" panose="020B0604020202020204" pitchFamily="34" charset="0"/>
              </a:rPr>
              <a:t>db3: 17 Genes, 32 Edges </a:t>
            </a:r>
          </a:p>
          <a:p>
            <a:pPr algn="ctr"/>
            <a:r>
              <a:rPr lang="en-US" sz="1400" dirty="0" err="1">
                <a:latin typeface="Arial" panose="020B0604020202020204" pitchFamily="34" charset="0"/>
                <a:cs typeface="Arial" panose="020B0604020202020204" pitchFamily="34" charset="0"/>
              </a:rPr>
              <a:t>LSE:minLSE</a:t>
            </a:r>
            <a:r>
              <a:rPr lang="en-US" sz="1400" dirty="0">
                <a:latin typeface="Arial" panose="020B0604020202020204" pitchFamily="34" charset="0"/>
                <a:cs typeface="Arial" panose="020B0604020202020204" pitchFamily="34" charset="0"/>
              </a:rPr>
              <a:t> = 1.41</a:t>
            </a:r>
          </a:p>
        </p:txBody>
      </p:sp>
      <p:sp>
        <p:nvSpPr>
          <p:cNvPr id="11" name="TextBox 10">
            <a:extLst>
              <a:ext uri="{FF2B5EF4-FFF2-40B4-BE49-F238E27FC236}">
                <a16:creationId xmlns:a16="http://schemas.microsoft.com/office/drawing/2014/main" id="{20493314-0FC3-A444-8A8B-8CCDB5FCEFEE}"/>
              </a:ext>
            </a:extLst>
          </p:cNvPr>
          <p:cNvSpPr txBox="1"/>
          <p:nvPr/>
        </p:nvSpPr>
        <p:spPr>
          <a:xfrm>
            <a:off x="3177682" y="1459891"/>
            <a:ext cx="2811240" cy="430887"/>
          </a:xfrm>
          <a:prstGeom prst="rect">
            <a:avLst/>
          </a:prstGeom>
          <a:noFill/>
        </p:spPr>
        <p:txBody>
          <a:bodyPr wrap="square" lIns="0" tIns="0" rIns="0" bIns="0" rtlCol="0">
            <a:spAutoFit/>
          </a:bodyPr>
          <a:lstStyle/>
          <a:p>
            <a:pPr algn="ctr"/>
            <a:r>
              <a:rPr lang="en-US" sz="1400" b="1" u="sng" dirty="0">
                <a:latin typeface="Arial" panose="020B0604020202020204" pitchFamily="34" charset="0"/>
                <a:cs typeface="Arial" panose="020B0604020202020204" pitchFamily="34" charset="0"/>
              </a:rPr>
              <a:t>db2: 14 Genes, 25 Edges </a:t>
            </a:r>
          </a:p>
          <a:p>
            <a:pPr algn="ctr"/>
            <a:r>
              <a:rPr lang="en-US" sz="1400" dirty="0" err="1">
                <a:latin typeface="Arial" panose="020B0604020202020204" pitchFamily="34" charset="0"/>
                <a:cs typeface="Arial" panose="020B0604020202020204" pitchFamily="34" charset="0"/>
              </a:rPr>
              <a:t>LSE:minLSE</a:t>
            </a:r>
            <a:r>
              <a:rPr lang="en-US" sz="1400" dirty="0">
                <a:latin typeface="Arial" panose="020B0604020202020204" pitchFamily="34" charset="0"/>
                <a:cs typeface="Arial" panose="020B0604020202020204" pitchFamily="34" charset="0"/>
              </a:rPr>
              <a:t> = 1.36</a:t>
            </a:r>
          </a:p>
        </p:txBody>
      </p:sp>
      <p:sp>
        <p:nvSpPr>
          <p:cNvPr id="12" name="TextBox 11">
            <a:extLst>
              <a:ext uri="{FF2B5EF4-FFF2-40B4-BE49-F238E27FC236}">
                <a16:creationId xmlns:a16="http://schemas.microsoft.com/office/drawing/2014/main" id="{5932A397-35E6-1E43-87CF-7342C81ECBBD}"/>
              </a:ext>
            </a:extLst>
          </p:cNvPr>
          <p:cNvSpPr txBox="1"/>
          <p:nvPr/>
        </p:nvSpPr>
        <p:spPr>
          <a:xfrm>
            <a:off x="90185" y="4198423"/>
            <a:ext cx="2811240" cy="430887"/>
          </a:xfrm>
          <a:prstGeom prst="rect">
            <a:avLst/>
          </a:prstGeom>
          <a:noFill/>
        </p:spPr>
        <p:txBody>
          <a:bodyPr wrap="square" lIns="0" tIns="0" rIns="0" bIns="0" rtlCol="0">
            <a:spAutoFit/>
          </a:bodyPr>
          <a:lstStyle/>
          <a:p>
            <a:pPr algn="ctr"/>
            <a:r>
              <a:rPr lang="en-US" sz="1400" b="1" u="sng" dirty="0">
                <a:latin typeface="Arial" panose="020B0604020202020204" pitchFamily="34" charset="0"/>
                <a:cs typeface="Arial" panose="020B0604020202020204" pitchFamily="34" charset="0"/>
              </a:rPr>
              <a:t>db4: 14 Genes, 35 Edges</a:t>
            </a:r>
          </a:p>
          <a:p>
            <a:pPr algn="ctr"/>
            <a:r>
              <a:rPr lang="en-US" sz="1400" dirty="0" err="1">
                <a:latin typeface="Arial" panose="020B0604020202020204" pitchFamily="34" charset="0"/>
                <a:cs typeface="Arial" panose="020B0604020202020204" pitchFamily="34" charset="0"/>
              </a:rPr>
              <a:t>LSE:minLSE</a:t>
            </a:r>
            <a:r>
              <a:rPr lang="en-US" sz="1400" dirty="0">
                <a:latin typeface="Arial" panose="020B0604020202020204" pitchFamily="34" charset="0"/>
                <a:cs typeface="Arial" panose="020B0604020202020204" pitchFamily="34" charset="0"/>
              </a:rPr>
              <a:t> = 1.30 </a:t>
            </a:r>
          </a:p>
        </p:txBody>
      </p:sp>
      <p:sp>
        <p:nvSpPr>
          <p:cNvPr id="13" name="TextBox 12">
            <a:extLst>
              <a:ext uri="{FF2B5EF4-FFF2-40B4-BE49-F238E27FC236}">
                <a16:creationId xmlns:a16="http://schemas.microsoft.com/office/drawing/2014/main" id="{47B2562F-3606-374D-861B-5E27808B42F9}"/>
              </a:ext>
            </a:extLst>
          </p:cNvPr>
          <p:cNvSpPr txBox="1"/>
          <p:nvPr/>
        </p:nvSpPr>
        <p:spPr>
          <a:xfrm>
            <a:off x="3177682" y="4196320"/>
            <a:ext cx="2811240" cy="430887"/>
          </a:xfrm>
          <a:prstGeom prst="rect">
            <a:avLst/>
          </a:prstGeom>
          <a:noFill/>
        </p:spPr>
        <p:txBody>
          <a:bodyPr wrap="square" lIns="0" tIns="0" rIns="0" bIns="0" rtlCol="0">
            <a:spAutoFit/>
          </a:bodyPr>
          <a:lstStyle/>
          <a:p>
            <a:pPr algn="ctr"/>
            <a:r>
              <a:rPr lang="en-US" sz="1400" b="1" u="sng" dirty="0">
                <a:latin typeface="Arial" panose="020B0604020202020204" pitchFamily="34" charset="0"/>
                <a:cs typeface="Arial" panose="020B0604020202020204" pitchFamily="34" charset="0"/>
              </a:rPr>
              <a:t>db5: 15 Genes, 28 Edges </a:t>
            </a:r>
          </a:p>
          <a:p>
            <a:pPr algn="ctr"/>
            <a:r>
              <a:rPr lang="en-US" sz="1400" dirty="0">
                <a:latin typeface="Arial" panose="020B0604020202020204" pitchFamily="34" charset="0"/>
                <a:cs typeface="Arial" panose="020B0604020202020204" pitchFamily="34" charset="0"/>
              </a:rPr>
              <a:t>LSE:minLSE = 1.43</a:t>
            </a:r>
          </a:p>
        </p:txBody>
      </p:sp>
      <p:sp>
        <p:nvSpPr>
          <p:cNvPr id="14" name="TextBox 13">
            <a:extLst>
              <a:ext uri="{FF2B5EF4-FFF2-40B4-BE49-F238E27FC236}">
                <a16:creationId xmlns:a16="http://schemas.microsoft.com/office/drawing/2014/main" id="{1A332C90-0FB2-BC46-BF44-41C795FDB717}"/>
              </a:ext>
            </a:extLst>
          </p:cNvPr>
          <p:cNvSpPr txBox="1"/>
          <p:nvPr/>
        </p:nvSpPr>
        <p:spPr>
          <a:xfrm>
            <a:off x="6265179" y="4184135"/>
            <a:ext cx="2811240" cy="430887"/>
          </a:xfrm>
          <a:prstGeom prst="rect">
            <a:avLst/>
          </a:prstGeom>
          <a:noFill/>
        </p:spPr>
        <p:txBody>
          <a:bodyPr wrap="square" lIns="0" tIns="0" rIns="0" bIns="0" rtlCol="0">
            <a:spAutoFit/>
          </a:bodyPr>
          <a:lstStyle/>
          <a:p>
            <a:pPr algn="ctr"/>
            <a:r>
              <a:rPr lang="en-US" sz="1400" b="1" u="sng" dirty="0">
                <a:latin typeface="Arial" panose="020B0604020202020204" pitchFamily="34" charset="0"/>
                <a:cs typeface="Arial" panose="020B0604020202020204" pitchFamily="34" charset="0"/>
              </a:rPr>
              <a:t>db6: 16 Genes, 27 Edges </a:t>
            </a:r>
          </a:p>
          <a:p>
            <a:pPr algn="ctr"/>
            <a:r>
              <a:rPr lang="en-US" sz="1400" dirty="0" err="1">
                <a:latin typeface="Arial" panose="020B0604020202020204" pitchFamily="34" charset="0"/>
                <a:cs typeface="Arial" panose="020B0604020202020204" pitchFamily="34" charset="0"/>
              </a:rPr>
              <a:t>LSE:minLSE</a:t>
            </a:r>
            <a:r>
              <a:rPr lang="en-US" sz="1400" dirty="0">
                <a:latin typeface="Arial" panose="020B0604020202020204" pitchFamily="34" charset="0"/>
                <a:cs typeface="Arial" panose="020B0604020202020204" pitchFamily="34" charset="0"/>
              </a:rPr>
              <a:t> = 1.40</a:t>
            </a:r>
          </a:p>
        </p:txBody>
      </p:sp>
    </p:spTree>
    <p:extLst>
      <p:ext uri="{BB962C8B-B14F-4D97-AF65-F5344CB8AC3E}">
        <p14:creationId xmlns:p14="http://schemas.microsoft.com/office/powerpoint/2010/main" val="29818889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FA0AD-68BF-A545-8940-5A7029BE6EF4}"/>
              </a:ext>
            </a:extLst>
          </p:cNvPr>
          <p:cNvSpPr txBox="1">
            <a:spLocks/>
          </p:cNvSpPr>
          <p:nvPr/>
        </p:nvSpPr>
        <p:spPr>
          <a:xfrm>
            <a:off x="138224" y="362650"/>
            <a:ext cx="8777178" cy="1009406"/>
          </a:xfrm>
          <a:prstGeom prst="rect">
            <a:avLst/>
          </a:prstGeom>
        </p:spPr>
        <p:txBody>
          <a:bodyPr>
            <a:no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US" sz="2800" b="1" dirty="0"/>
              <a:t>Db5 Outperforms 30 Random Networks Containing the Same Genes and Numbers of Edges</a:t>
            </a:r>
          </a:p>
        </p:txBody>
      </p:sp>
      <p:grpSp>
        <p:nvGrpSpPr>
          <p:cNvPr id="24" name="Group 23">
            <a:extLst>
              <a:ext uri="{FF2B5EF4-FFF2-40B4-BE49-F238E27FC236}">
                <a16:creationId xmlns:a16="http://schemas.microsoft.com/office/drawing/2014/main" id="{77CC7B3D-9BDC-BB4C-AB45-3B3830688EE7}"/>
              </a:ext>
            </a:extLst>
          </p:cNvPr>
          <p:cNvGrpSpPr/>
          <p:nvPr/>
        </p:nvGrpSpPr>
        <p:grpSpPr>
          <a:xfrm>
            <a:off x="77956" y="4881184"/>
            <a:ext cx="8897711" cy="1964105"/>
            <a:chOff x="77957" y="4889866"/>
            <a:chExt cx="8897711" cy="1964105"/>
          </a:xfrm>
        </p:grpSpPr>
        <p:pic>
          <p:nvPicPr>
            <p:cNvPr id="12" name="Picture 11">
              <a:extLst>
                <a:ext uri="{FF2B5EF4-FFF2-40B4-BE49-F238E27FC236}">
                  <a16:creationId xmlns:a16="http://schemas.microsoft.com/office/drawing/2014/main" id="{A72B6365-1EFB-7A40-B23A-4414C500C0E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17664" y="5208051"/>
              <a:ext cx="2458004" cy="1645920"/>
            </a:xfrm>
            <a:prstGeom prst="rect">
              <a:avLst/>
            </a:prstGeom>
          </p:spPr>
        </p:pic>
        <p:sp>
          <p:nvSpPr>
            <p:cNvPr id="14" name="TextBox 13">
              <a:extLst>
                <a:ext uri="{FF2B5EF4-FFF2-40B4-BE49-F238E27FC236}">
                  <a16:creationId xmlns:a16="http://schemas.microsoft.com/office/drawing/2014/main" id="{E6BD0460-89DC-4D4D-9410-DA283F805FEF}"/>
                </a:ext>
              </a:extLst>
            </p:cNvPr>
            <p:cNvSpPr txBox="1"/>
            <p:nvPr/>
          </p:nvSpPr>
          <p:spPr>
            <a:xfrm>
              <a:off x="6754023" y="4889866"/>
              <a:ext cx="1985285" cy="369332"/>
            </a:xfrm>
            <a:prstGeom prst="rect">
              <a:avLst/>
            </a:prstGeom>
            <a:noFill/>
          </p:spPr>
          <p:txBody>
            <a:bodyPr wrap="square" rtlCol="0">
              <a:spAutoFit/>
            </a:bodyPr>
            <a:lstStyle/>
            <a:p>
              <a:pPr algn="ctr"/>
              <a:r>
                <a:rPr lang="en-US" b="1" dirty="0">
                  <a:solidFill>
                    <a:srgbClr val="660066"/>
                  </a:solidFill>
                  <a:latin typeface="Arial" panose="020B0604020202020204" pitchFamily="34" charset="0"/>
                  <a:cs typeface="Arial" panose="020B0604020202020204" pitchFamily="34" charset="0"/>
                </a:rPr>
                <a:t>rand7</a:t>
              </a:r>
            </a:p>
          </p:txBody>
        </p:sp>
        <p:pic>
          <p:nvPicPr>
            <p:cNvPr id="13" name="Picture 12">
              <a:extLst>
                <a:ext uri="{FF2B5EF4-FFF2-40B4-BE49-F238E27FC236}">
                  <a16:creationId xmlns:a16="http://schemas.microsoft.com/office/drawing/2014/main" id="{48421A56-56D8-BB46-947B-B4621200EF1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97778" y="5195593"/>
              <a:ext cx="2458067" cy="1645920"/>
            </a:xfrm>
            <a:prstGeom prst="rect">
              <a:avLst/>
            </a:prstGeom>
          </p:spPr>
        </p:pic>
        <p:sp>
          <p:nvSpPr>
            <p:cNvPr id="15" name="TextBox 14">
              <a:extLst>
                <a:ext uri="{FF2B5EF4-FFF2-40B4-BE49-F238E27FC236}">
                  <a16:creationId xmlns:a16="http://schemas.microsoft.com/office/drawing/2014/main" id="{AB92FF3F-62B4-3C4E-AA37-70BC4EA5C5FE}"/>
                </a:ext>
              </a:extLst>
            </p:cNvPr>
            <p:cNvSpPr txBox="1"/>
            <p:nvPr/>
          </p:nvSpPr>
          <p:spPr>
            <a:xfrm>
              <a:off x="3491564" y="4889866"/>
              <a:ext cx="2070493" cy="369332"/>
            </a:xfrm>
            <a:prstGeom prst="rect">
              <a:avLst/>
            </a:prstGeom>
            <a:noFill/>
          </p:spPr>
          <p:txBody>
            <a:bodyPr wrap="square" rtlCol="0">
              <a:spAutoFit/>
            </a:bodyPr>
            <a:lstStyle/>
            <a:p>
              <a:pPr algn="ctr"/>
              <a:r>
                <a:rPr lang="en-US" b="1" dirty="0">
                  <a:solidFill>
                    <a:srgbClr val="008000"/>
                  </a:solidFill>
                  <a:latin typeface="Arial" panose="020B0604020202020204" pitchFamily="34" charset="0"/>
                  <a:cs typeface="Arial" panose="020B0604020202020204" pitchFamily="34" charset="0"/>
                </a:rPr>
                <a:t>rand24</a:t>
              </a:r>
            </a:p>
          </p:txBody>
        </p:sp>
        <p:pic>
          <p:nvPicPr>
            <p:cNvPr id="19" name="Content Placeholder 4" descr="dHAP4 Network--Weighted.png">
              <a:extLst>
                <a:ext uri="{FF2B5EF4-FFF2-40B4-BE49-F238E27FC236}">
                  <a16:creationId xmlns:a16="http://schemas.microsoft.com/office/drawing/2014/main" id="{E083826A-1E29-D04F-9CBF-368809FCCB4A}"/>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4938" t="1100" b="1100"/>
            <a:stretch/>
          </p:blipFill>
          <p:spPr>
            <a:xfrm>
              <a:off x="77957" y="5208051"/>
              <a:ext cx="2522343" cy="1645920"/>
            </a:xfrm>
            <a:prstGeom prst="rect">
              <a:avLst/>
            </a:prstGeom>
          </p:spPr>
        </p:pic>
        <p:sp>
          <p:nvSpPr>
            <p:cNvPr id="20" name="TextBox 19">
              <a:extLst>
                <a:ext uri="{FF2B5EF4-FFF2-40B4-BE49-F238E27FC236}">
                  <a16:creationId xmlns:a16="http://schemas.microsoft.com/office/drawing/2014/main" id="{335FF2FE-89A7-5A4B-A92A-EB628BE06E1C}"/>
                </a:ext>
              </a:extLst>
            </p:cNvPr>
            <p:cNvSpPr txBox="1"/>
            <p:nvPr/>
          </p:nvSpPr>
          <p:spPr>
            <a:xfrm>
              <a:off x="392612" y="4889866"/>
              <a:ext cx="1892968" cy="369332"/>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db5</a:t>
              </a:r>
            </a:p>
          </p:txBody>
        </p:sp>
      </p:grpSp>
      <p:grpSp>
        <p:nvGrpSpPr>
          <p:cNvPr id="27" name="Group 26">
            <a:extLst>
              <a:ext uri="{FF2B5EF4-FFF2-40B4-BE49-F238E27FC236}">
                <a16:creationId xmlns:a16="http://schemas.microsoft.com/office/drawing/2014/main" id="{507AE9B3-578C-434A-AC80-3482CB6B8502}"/>
              </a:ext>
            </a:extLst>
          </p:cNvPr>
          <p:cNvGrpSpPr/>
          <p:nvPr/>
        </p:nvGrpSpPr>
        <p:grpSpPr>
          <a:xfrm>
            <a:off x="77957" y="1319775"/>
            <a:ext cx="8897711" cy="3564309"/>
            <a:chOff x="77957" y="3190153"/>
            <a:chExt cx="8897711" cy="3564309"/>
          </a:xfrm>
        </p:grpSpPr>
        <p:graphicFrame>
          <p:nvGraphicFramePr>
            <p:cNvPr id="7" name="Chart 6">
              <a:extLst>
                <a:ext uri="{FF2B5EF4-FFF2-40B4-BE49-F238E27FC236}">
                  <a16:creationId xmlns:a16="http://schemas.microsoft.com/office/drawing/2014/main" id="{9E0DEC69-38E7-AB43-8174-7FE329C62F34}"/>
                </a:ext>
              </a:extLst>
            </p:cNvPr>
            <p:cNvGraphicFramePr>
              <a:graphicFrameLocks/>
            </p:cNvGraphicFramePr>
            <p:nvPr>
              <p:extLst/>
            </p:nvPr>
          </p:nvGraphicFramePr>
          <p:xfrm>
            <a:off x="77957" y="3245236"/>
            <a:ext cx="8897711" cy="3509226"/>
          </p:xfrm>
          <a:graphic>
            <a:graphicData uri="http://schemas.openxmlformats.org/drawingml/2006/chart">
              <c:chart xmlns:c="http://schemas.openxmlformats.org/drawingml/2006/chart" xmlns:r="http://schemas.openxmlformats.org/officeDocument/2006/relationships" r:id="rId6"/>
            </a:graphicData>
          </a:graphic>
        </p:graphicFrame>
        <p:cxnSp>
          <p:nvCxnSpPr>
            <p:cNvPr id="10" name="Straight Arrow Connector 9">
              <a:extLst>
                <a:ext uri="{FF2B5EF4-FFF2-40B4-BE49-F238E27FC236}">
                  <a16:creationId xmlns:a16="http://schemas.microsoft.com/office/drawing/2014/main" id="{FD62B4EB-A284-AB4A-B40D-F06F8A0BC37A}"/>
                </a:ext>
              </a:extLst>
            </p:cNvPr>
            <p:cNvCxnSpPr/>
            <p:nvPr/>
          </p:nvCxnSpPr>
          <p:spPr>
            <a:xfrm flipH="1">
              <a:off x="7058389" y="4889460"/>
              <a:ext cx="0" cy="182880"/>
            </a:xfrm>
            <a:prstGeom prst="straightConnector1">
              <a:avLst/>
            </a:prstGeom>
            <a:ln w="38100" cmpd="sng">
              <a:solidFill>
                <a:srgbClr val="660066"/>
              </a:solidFill>
              <a:headEnd w="med" len="sm"/>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808DC241-6692-674B-877D-3D2122F0AD13}"/>
                </a:ext>
              </a:extLst>
            </p:cNvPr>
            <p:cNvCxnSpPr>
              <a:cxnSpLocks/>
            </p:cNvCxnSpPr>
            <p:nvPr/>
          </p:nvCxnSpPr>
          <p:spPr>
            <a:xfrm flipH="1">
              <a:off x="3267892" y="3430695"/>
              <a:ext cx="0" cy="182880"/>
            </a:xfrm>
            <a:prstGeom prst="straightConnector1">
              <a:avLst/>
            </a:prstGeom>
            <a:ln w="38100" cmpd="sng">
              <a:solidFill>
                <a:srgbClr val="008000"/>
              </a:solidFill>
              <a:headEnd w="med" len="sm"/>
              <a:tailEnd type="triangle"/>
            </a:ln>
          </p:spPr>
          <p:style>
            <a:lnRef idx="2">
              <a:schemeClr val="accent1"/>
            </a:lnRef>
            <a:fillRef idx="0">
              <a:schemeClr val="accent1"/>
            </a:fillRef>
            <a:effectRef idx="1">
              <a:schemeClr val="accent1"/>
            </a:effectRef>
            <a:fontRef idx="minor">
              <a:schemeClr val="tx1"/>
            </a:fontRef>
          </p:style>
        </p:cxnSp>
        <p:sp>
          <p:nvSpPr>
            <p:cNvPr id="25" name="TextBox 24">
              <a:extLst>
                <a:ext uri="{FF2B5EF4-FFF2-40B4-BE49-F238E27FC236}">
                  <a16:creationId xmlns:a16="http://schemas.microsoft.com/office/drawing/2014/main" id="{B4135A29-860B-AD4E-94AF-8BA296E0AE2F}"/>
                </a:ext>
              </a:extLst>
            </p:cNvPr>
            <p:cNvSpPr txBox="1"/>
            <p:nvPr/>
          </p:nvSpPr>
          <p:spPr>
            <a:xfrm>
              <a:off x="714006" y="3190153"/>
              <a:ext cx="8040061" cy="307777"/>
            </a:xfrm>
            <a:prstGeom prst="rect">
              <a:avLst/>
            </a:prstGeom>
            <a:noFill/>
          </p:spPr>
          <p:txBody>
            <a:bodyPr wrap="square" rtlCol="0">
              <a:spAutoFit/>
            </a:bodyPr>
            <a:lstStyle/>
            <a:p>
              <a:r>
                <a:rPr lang="en-US" sz="1400" b="1" dirty="0"/>
                <a:t>Ratio of the Observed Least Squares Error to the Minimum Theoretical Least Squares Error</a:t>
              </a:r>
            </a:p>
          </p:txBody>
        </p:sp>
        <p:cxnSp>
          <p:nvCxnSpPr>
            <p:cNvPr id="26" name="Straight Arrow Connector 25">
              <a:extLst>
                <a:ext uri="{FF2B5EF4-FFF2-40B4-BE49-F238E27FC236}">
                  <a16:creationId xmlns:a16="http://schemas.microsoft.com/office/drawing/2014/main" id="{E0E42A38-83C9-A443-9386-FDFC0F675E8E}"/>
                </a:ext>
              </a:extLst>
            </p:cNvPr>
            <p:cNvCxnSpPr/>
            <p:nvPr/>
          </p:nvCxnSpPr>
          <p:spPr>
            <a:xfrm flipH="1">
              <a:off x="1939542" y="4477083"/>
              <a:ext cx="0" cy="182880"/>
            </a:xfrm>
            <a:prstGeom prst="straightConnector1">
              <a:avLst/>
            </a:prstGeom>
            <a:ln w="38100" cmpd="sng">
              <a:solidFill>
                <a:schemeClr val="tx1"/>
              </a:solidFill>
              <a:headEnd w="med" len="sm"/>
              <a:tailEnd type="triangle"/>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6000538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FA0AD-68BF-A545-8940-5A7029BE6EF4}"/>
              </a:ext>
            </a:extLst>
          </p:cNvPr>
          <p:cNvSpPr txBox="1">
            <a:spLocks/>
          </p:cNvSpPr>
          <p:nvPr/>
        </p:nvSpPr>
        <p:spPr>
          <a:xfrm>
            <a:off x="138224" y="362650"/>
            <a:ext cx="7276990" cy="1009406"/>
          </a:xfrm>
          <a:prstGeom prst="rect">
            <a:avLst/>
          </a:prstGeom>
        </p:spPr>
        <p:txBody>
          <a:bodyPr>
            <a:no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US" sz="2800" b="1" dirty="0"/>
              <a:t>In General, Random Networks that Share More Connections with db5 Perform Better</a:t>
            </a:r>
          </a:p>
        </p:txBody>
      </p:sp>
      <p:graphicFrame>
        <p:nvGraphicFramePr>
          <p:cNvPr id="6" name="Content Placeholder 3">
            <a:extLst>
              <a:ext uri="{FF2B5EF4-FFF2-40B4-BE49-F238E27FC236}">
                <a16:creationId xmlns:a16="http://schemas.microsoft.com/office/drawing/2014/main" id="{400DCBAB-485F-E948-AA54-1DA97153B427}"/>
              </a:ext>
            </a:extLst>
          </p:cNvPr>
          <p:cNvGraphicFramePr>
            <a:graphicFrameLocks/>
          </p:cNvGraphicFramePr>
          <p:nvPr>
            <p:extLst/>
          </p:nvPr>
        </p:nvGraphicFramePr>
        <p:xfrm>
          <a:off x="322259" y="1378301"/>
          <a:ext cx="8529637" cy="4690972"/>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Box 6">
            <a:extLst>
              <a:ext uri="{FF2B5EF4-FFF2-40B4-BE49-F238E27FC236}">
                <a16:creationId xmlns:a16="http://schemas.microsoft.com/office/drawing/2014/main" id="{59A8FAD8-A998-1D48-A453-4A3758DF74ED}"/>
              </a:ext>
            </a:extLst>
          </p:cNvPr>
          <p:cNvSpPr txBox="1"/>
          <p:nvPr/>
        </p:nvSpPr>
        <p:spPr>
          <a:xfrm>
            <a:off x="0" y="6123508"/>
            <a:ext cx="9144000" cy="646331"/>
          </a:xfrm>
          <a:prstGeom prst="rect">
            <a:avLst/>
          </a:prstGeom>
          <a:noFill/>
        </p:spPr>
        <p:txBody>
          <a:bodyPr wrap="square" rtlCol="0">
            <a:spAutoFit/>
          </a:bodyPr>
          <a:lstStyle/>
          <a:p>
            <a:pPr marL="285750" indent="-285750">
              <a:buFont typeface="Arial"/>
              <a:buChar char="•"/>
            </a:pPr>
            <a:r>
              <a:rPr lang="en-US" u="sng" dirty="0"/>
              <a:t>Horizontal Line</a:t>
            </a:r>
            <a:r>
              <a:rPr lang="en-US" dirty="0"/>
              <a:t>: LSE:minLSE ratio of db5 (1.4263).</a:t>
            </a:r>
          </a:p>
          <a:p>
            <a:pPr marL="285750" indent="-285750">
              <a:buFont typeface="Arial"/>
              <a:buChar char="•"/>
            </a:pPr>
            <a:r>
              <a:rPr lang="en-US" u="sng" dirty="0"/>
              <a:t>Vertical Line</a:t>
            </a:r>
            <a:r>
              <a:rPr lang="en-US" dirty="0"/>
              <a:t>: median number of regulatory relationships shared with db5 (2).</a:t>
            </a:r>
          </a:p>
        </p:txBody>
      </p:sp>
    </p:spTree>
    <p:extLst>
      <p:ext uri="{BB962C8B-B14F-4D97-AF65-F5344CB8AC3E}">
        <p14:creationId xmlns:p14="http://schemas.microsoft.com/office/powerpoint/2010/main" val="35994829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FA0AD-68BF-A545-8940-5A7029BE6EF4}"/>
              </a:ext>
            </a:extLst>
          </p:cNvPr>
          <p:cNvSpPr txBox="1">
            <a:spLocks/>
          </p:cNvSpPr>
          <p:nvPr/>
        </p:nvSpPr>
        <p:spPr>
          <a:xfrm>
            <a:off x="138223" y="389544"/>
            <a:ext cx="8897711" cy="1009406"/>
          </a:xfrm>
          <a:prstGeom prst="rect">
            <a:avLst/>
          </a:prstGeom>
        </p:spPr>
        <p:txBody>
          <a:bodyPr>
            <a:no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US" sz="2800" b="1" dirty="0"/>
              <a:t>Multiple Regression Analyses Identified Determinants of Individual Transcription Factor Model Fits</a:t>
            </a:r>
          </a:p>
        </p:txBody>
      </p:sp>
      <p:graphicFrame>
        <p:nvGraphicFramePr>
          <p:cNvPr id="8" name="Content Placeholder 4">
            <a:extLst>
              <a:ext uri="{FF2B5EF4-FFF2-40B4-BE49-F238E27FC236}">
                <a16:creationId xmlns:a16="http://schemas.microsoft.com/office/drawing/2014/main" id="{C95DF8FD-D6F4-0B4D-944B-527AC2E56057}"/>
              </a:ext>
            </a:extLst>
          </p:cNvPr>
          <p:cNvGraphicFramePr>
            <a:graphicFrameLocks/>
          </p:cNvGraphicFramePr>
          <p:nvPr>
            <p:extLst/>
          </p:nvPr>
        </p:nvGraphicFramePr>
        <p:xfrm>
          <a:off x="116149" y="1398950"/>
          <a:ext cx="8941857" cy="3673220"/>
        </p:xfrm>
        <a:graphic>
          <a:graphicData uri="http://schemas.openxmlformats.org/drawingml/2006/table">
            <a:tbl>
              <a:tblPr/>
              <a:tblGrid>
                <a:gridCol w="2276667">
                  <a:extLst>
                    <a:ext uri="{9D8B030D-6E8A-4147-A177-3AD203B41FA5}">
                      <a16:colId xmlns:a16="http://schemas.microsoft.com/office/drawing/2014/main" val="3990147728"/>
                    </a:ext>
                  </a:extLst>
                </a:gridCol>
                <a:gridCol w="508362">
                  <a:extLst>
                    <a:ext uri="{9D8B030D-6E8A-4147-A177-3AD203B41FA5}">
                      <a16:colId xmlns:a16="http://schemas.microsoft.com/office/drawing/2014/main" val="2906151829"/>
                    </a:ext>
                  </a:extLst>
                </a:gridCol>
                <a:gridCol w="508362">
                  <a:extLst>
                    <a:ext uri="{9D8B030D-6E8A-4147-A177-3AD203B41FA5}">
                      <a16:colId xmlns:a16="http://schemas.microsoft.com/office/drawing/2014/main" val="4195183439"/>
                    </a:ext>
                  </a:extLst>
                </a:gridCol>
                <a:gridCol w="508362">
                  <a:extLst>
                    <a:ext uri="{9D8B030D-6E8A-4147-A177-3AD203B41FA5}">
                      <a16:colId xmlns:a16="http://schemas.microsoft.com/office/drawing/2014/main" val="2897674222"/>
                    </a:ext>
                  </a:extLst>
                </a:gridCol>
                <a:gridCol w="508362">
                  <a:extLst>
                    <a:ext uri="{9D8B030D-6E8A-4147-A177-3AD203B41FA5}">
                      <a16:colId xmlns:a16="http://schemas.microsoft.com/office/drawing/2014/main" val="2935257360"/>
                    </a:ext>
                  </a:extLst>
                </a:gridCol>
                <a:gridCol w="508362">
                  <a:extLst>
                    <a:ext uri="{9D8B030D-6E8A-4147-A177-3AD203B41FA5}">
                      <a16:colId xmlns:a16="http://schemas.microsoft.com/office/drawing/2014/main" val="3065383575"/>
                    </a:ext>
                  </a:extLst>
                </a:gridCol>
                <a:gridCol w="508362">
                  <a:extLst>
                    <a:ext uri="{9D8B030D-6E8A-4147-A177-3AD203B41FA5}">
                      <a16:colId xmlns:a16="http://schemas.microsoft.com/office/drawing/2014/main" val="2343946090"/>
                    </a:ext>
                  </a:extLst>
                </a:gridCol>
                <a:gridCol w="282423">
                  <a:extLst>
                    <a:ext uri="{9D8B030D-6E8A-4147-A177-3AD203B41FA5}">
                      <a16:colId xmlns:a16="http://schemas.microsoft.com/office/drawing/2014/main" val="605583575"/>
                    </a:ext>
                  </a:extLst>
                </a:gridCol>
                <a:gridCol w="508362">
                  <a:extLst>
                    <a:ext uri="{9D8B030D-6E8A-4147-A177-3AD203B41FA5}">
                      <a16:colId xmlns:a16="http://schemas.microsoft.com/office/drawing/2014/main" val="2406700556"/>
                    </a:ext>
                  </a:extLst>
                </a:gridCol>
                <a:gridCol w="508362">
                  <a:extLst>
                    <a:ext uri="{9D8B030D-6E8A-4147-A177-3AD203B41FA5}">
                      <a16:colId xmlns:a16="http://schemas.microsoft.com/office/drawing/2014/main" val="479696632"/>
                    </a:ext>
                  </a:extLst>
                </a:gridCol>
                <a:gridCol w="508362">
                  <a:extLst>
                    <a:ext uri="{9D8B030D-6E8A-4147-A177-3AD203B41FA5}">
                      <a16:colId xmlns:a16="http://schemas.microsoft.com/office/drawing/2014/main" val="3696675286"/>
                    </a:ext>
                  </a:extLst>
                </a:gridCol>
                <a:gridCol w="282423">
                  <a:extLst>
                    <a:ext uri="{9D8B030D-6E8A-4147-A177-3AD203B41FA5}">
                      <a16:colId xmlns:a16="http://schemas.microsoft.com/office/drawing/2014/main" val="596739144"/>
                    </a:ext>
                  </a:extLst>
                </a:gridCol>
                <a:gridCol w="508362">
                  <a:extLst>
                    <a:ext uri="{9D8B030D-6E8A-4147-A177-3AD203B41FA5}">
                      <a16:colId xmlns:a16="http://schemas.microsoft.com/office/drawing/2014/main" val="1598558182"/>
                    </a:ext>
                  </a:extLst>
                </a:gridCol>
                <a:gridCol w="508362">
                  <a:extLst>
                    <a:ext uri="{9D8B030D-6E8A-4147-A177-3AD203B41FA5}">
                      <a16:colId xmlns:a16="http://schemas.microsoft.com/office/drawing/2014/main" val="3299793907"/>
                    </a:ext>
                  </a:extLst>
                </a:gridCol>
                <a:gridCol w="508362">
                  <a:extLst>
                    <a:ext uri="{9D8B030D-6E8A-4147-A177-3AD203B41FA5}">
                      <a16:colId xmlns:a16="http://schemas.microsoft.com/office/drawing/2014/main" val="1739428494"/>
                    </a:ext>
                  </a:extLst>
                </a:gridCol>
              </a:tblGrid>
              <a:tr h="138147">
                <a:tc>
                  <a:txBody>
                    <a:bodyPr/>
                    <a:lstStyle/>
                    <a:p>
                      <a:pPr algn="l" fontAlgn="b"/>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7639" marR="7639" marT="7639" marB="0" anchor="b">
                    <a:lnL>
                      <a:noFill/>
                    </a:lnL>
                    <a:lnR>
                      <a:noFill/>
                    </a:lnR>
                    <a:lnT>
                      <a:noFill/>
                    </a:lnT>
                    <a:lnB w="6350" cap="flat" cmpd="sng" algn="ctr">
                      <a:solidFill>
                        <a:srgbClr val="000000"/>
                      </a:solidFill>
                      <a:prstDash val="solid"/>
                      <a:round/>
                      <a:headEnd type="none" w="med" len="med"/>
                      <a:tailEnd type="none" w="med" len="med"/>
                    </a:lnB>
                  </a:tcPr>
                </a:tc>
                <a:tc gridSpan="6">
                  <a:txBody>
                    <a:bodyPr/>
                    <a:lstStyle/>
                    <a:p>
                      <a:pPr algn="ctr" fontAlgn="b"/>
                      <a:r>
                        <a:rPr lang="en-US" sz="1100" b="0" i="0" u="none" strike="noStrike" dirty="0">
                          <a:solidFill>
                            <a:srgbClr val="000000"/>
                          </a:solidFill>
                          <a:effectLst/>
                          <a:latin typeface="Arial" panose="020B0604020202020204" pitchFamily="34" charset="0"/>
                          <a:cs typeface="Arial" panose="020B0604020202020204" pitchFamily="34" charset="0"/>
                        </a:rPr>
                        <a:t>Database-Derived Networks</a:t>
                      </a:r>
                    </a:p>
                  </a:txBody>
                  <a:tcPr marL="7639" marR="7639" marT="7639" marB="0" anchor="b">
                    <a:lnL>
                      <a:noFill/>
                    </a:lnL>
                    <a:lnR>
                      <a:noFill/>
                    </a:lnR>
                    <a:lnT>
                      <a:noFill/>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l" fontAlgn="b"/>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7639" marR="7639" marT="7639" marB="0" anchor="b">
                    <a:lnL>
                      <a:noFill/>
                    </a:lnL>
                    <a:lnR>
                      <a:noFill/>
                    </a:lnR>
                    <a:lnT>
                      <a:noFill/>
                    </a:lnT>
                    <a:lnB>
                      <a:noFill/>
                    </a:lnB>
                  </a:tcPr>
                </a:tc>
                <a:tc gridSpan="3">
                  <a:txBody>
                    <a:bodyPr/>
                    <a:lstStyle/>
                    <a:p>
                      <a:pPr algn="ctr" fontAlgn="b"/>
                      <a:r>
                        <a:rPr lang="en-US" sz="1100" b="0" i="0" u="none" strike="noStrike" dirty="0">
                          <a:solidFill>
                            <a:srgbClr val="000000"/>
                          </a:solidFill>
                          <a:effectLst/>
                          <a:latin typeface="Arial" panose="020B0604020202020204" pitchFamily="34" charset="0"/>
                          <a:cs typeface="Arial" panose="020B0604020202020204" pitchFamily="34" charset="0"/>
                        </a:rPr>
                        <a:t>3 Best                    Random Networks</a:t>
                      </a:r>
                    </a:p>
                  </a:txBody>
                  <a:tcPr marL="7639" marR="7639" marT="7639" marB="0" anchor="b">
                    <a:lnL>
                      <a:noFill/>
                    </a:lnL>
                    <a:lnR>
                      <a:noFill/>
                    </a:lnR>
                    <a:lnT>
                      <a:noFill/>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a:txBody>
                    <a:bodyPr/>
                    <a:lstStyle/>
                    <a:p>
                      <a:pPr algn="l" fontAlgn="b"/>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7639" marR="7639" marT="7639" marB="0" anchor="b">
                    <a:lnL>
                      <a:noFill/>
                    </a:lnL>
                    <a:lnR>
                      <a:noFill/>
                    </a:lnR>
                    <a:lnT>
                      <a:noFill/>
                    </a:lnT>
                    <a:lnB>
                      <a:noFill/>
                    </a:lnB>
                  </a:tcPr>
                </a:tc>
                <a:tc gridSpan="3">
                  <a:txBody>
                    <a:bodyPr/>
                    <a:lstStyle/>
                    <a:p>
                      <a:pPr algn="ctr" fontAlgn="b"/>
                      <a:r>
                        <a:rPr lang="en-US" sz="1100" b="0" i="0" u="none" strike="noStrike" dirty="0">
                          <a:solidFill>
                            <a:srgbClr val="000000"/>
                          </a:solidFill>
                          <a:effectLst/>
                          <a:latin typeface="Arial" panose="020B0604020202020204" pitchFamily="34" charset="0"/>
                          <a:cs typeface="Arial" panose="020B0604020202020204" pitchFamily="34" charset="0"/>
                        </a:rPr>
                        <a:t>3 Worst                    Random Networks</a:t>
                      </a:r>
                    </a:p>
                  </a:txBody>
                  <a:tcPr marL="7639" marR="7639" marT="7639" marB="0" anchor="b">
                    <a:lnL>
                      <a:noFill/>
                    </a:lnL>
                    <a:lnR>
                      <a:noFill/>
                    </a:lnR>
                    <a:lnT>
                      <a:noFill/>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84850644"/>
                  </a:ext>
                </a:extLst>
              </a:tr>
              <a:tr h="161171">
                <a:tc>
                  <a:txBody>
                    <a:bodyPr/>
                    <a:lstStyle/>
                    <a:p>
                      <a:pPr algn="l" rtl="0" fontAlgn="ctr"/>
                      <a:r>
                        <a:rPr lang="en-US" sz="1100" b="0" i="0" u="none" strike="noStrike" dirty="0">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100" b="1" i="0" u="none" strike="noStrike">
                          <a:solidFill>
                            <a:srgbClr val="000000"/>
                          </a:solidFill>
                          <a:effectLst/>
                          <a:latin typeface="Arial" panose="020B0604020202020204" pitchFamily="34" charset="0"/>
                          <a:cs typeface="Arial" panose="020B0604020202020204" pitchFamily="34" charset="0"/>
                        </a:rPr>
                        <a:t>db1</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100" b="1" i="0" u="none" strike="noStrike">
                          <a:solidFill>
                            <a:srgbClr val="000000"/>
                          </a:solidFill>
                          <a:effectLst/>
                          <a:latin typeface="Arial" panose="020B0604020202020204" pitchFamily="34" charset="0"/>
                          <a:cs typeface="Arial" panose="020B0604020202020204" pitchFamily="34" charset="0"/>
                        </a:rPr>
                        <a:t>db2</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100" b="1" i="0" u="none" strike="noStrike" dirty="0">
                          <a:solidFill>
                            <a:srgbClr val="000000"/>
                          </a:solidFill>
                          <a:effectLst/>
                          <a:latin typeface="Arial" panose="020B0604020202020204" pitchFamily="34" charset="0"/>
                          <a:cs typeface="Arial" panose="020B0604020202020204" pitchFamily="34" charset="0"/>
                        </a:rPr>
                        <a:t>db3</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100" b="1" i="0" u="none" strike="noStrike">
                          <a:solidFill>
                            <a:srgbClr val="000000"/>
                          </a:solidFill>
                          <a:effectLst/>
                          <a:latin typeface="Arial" panose="020B0604020202020204" pitchFamily="34" charset="0"/>
                          <a:cs typeface="Arial" panose="020B0604020202020204" pitchFamily="34" charset="0"/>
                        </a:rPr>
                        <a:t>db4</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100" b="1" i="0" u="none" strike="noStrike">
                          <a:solidFill>
                            <a:srgbClr val="000000"/>
                          </a:solidFill>
                          <a:effectLst/>
                          <a:latin typeface="Arial" panose="020B0604020202020204" pitchFamily="34" charset="0"/>
                          <a:cs typeface="Arial" panose="020B0604020202020204" pitchFamily="34" charset="0"/>
                        </a:rPr>
                        <a:t>db5</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100" b="1" i="0" u="none" strike="noStrike" dirty="0">
                          <a:solidFill>
                            <a:srgbClr val="000000"/>
                          </a:solidFill>
                          <a:effectLst/>
                          <a:latin typeface="Arial" panose="020B0604020202020204" pitchFamily="34" charset="0"/>
                          <a:cs typeface="Arial" panose="020B0604020202020204" pitchFamily="34" charset="0"/>
                        </a:rPr>
                        <a:t>db6</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ctr"/>
                      <a:r>
                        <a:rPr lang="en-US" sz="1100" b="0"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rtl="0" fontAlgn="ctr"/>
                      <a:r>
                        <a:rPr lang="en-US" sz="1100" b="1" i="0" u="none" strike="noStrike">
                          <a:solidFill>
                            <a:srgbClr val="000000"/>
                          </a:solidFill>
                          <a:effectLst/>
                          <a:latin typeface="Arial" panose="020B0604020202020204" pitchFamily="34" charset="0"/>
                          <a:cs typeface="Arial" panose="020B0604020202020204" pitchFamily="34" charset="0"/>
                        </a:rPr>
                        <a:t>rand15</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100" b="1" i="0" u="none" strike="noStrike">
                          <a:solidFill>
                            <a:srgbClr val="000000"/>
                          </a:solidFill>
                          <a:effectLst/>
                          <a:latin typeface="Arial" panose="020B0604020202020204" pitchFamily="34" charset="0"/>
                          <a:cs typeface="Arial" panose="020B0604020202020204" pitchFamily="34" charset="0"/>
                        </a:rPr>
                        <a:t>rand16</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100" b="1" i="0" u="none" strike="noStrike" dirty="0">
                          <a:solidFill>
                            <a:srgbClr val="000000"/>
                          </a:solidFill>
                          <a:effectLst/>
                          <a:latin typeface="Arial" panose="020B0604020202020204" pitchFamily="34" charset="0"/>
                          <a:cs typeface="Arial" panose="020B0604020202020204" pitchFamily="34" charset="0"/>
                        </a:rPr>
                        <a:t>rand24</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ctr"/>
                      <a:r>
                        <a:rPr lang="en-US" sz="1100" b="0"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rtl="0" fontAlgn="ctr"/>
                      <a:r>
                        <a:rPr lang="en-US" sz="1100" b="1" i="0" u="none" strike="noStrike">
                          <a:solidFill>
                            <a:srgbClr val="000000"/>
                          </a:solidFill>
                          <a:effectLst/>
                          <a:latin typeface="Arial" panose="020B0604020202020204" pitchFamily="34" charset="0"/>
                          <a:cs typeface="Arial" panose="020B0604020202020204" pitchFamily="34" charset="0"/>
                        </a:rPr>
                        <a:t>rand7</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100" b="1" i="0" u="none" strike="noStrike">
                          <a:solidFill>
                            <a:srgbClr val="000000"/>
                          </a:solidFill>
                          <a:effectLst/>
                          <a:latin typeface="Arial" panose="020B0604020202020204" pitchFamily="34" charset="0"/>
                          <a:cs typeface="Arial" panose="020B0604020202020204" pitchFamily="34" charset="0"/>
                        </a:rPr>
                        <a:t>rand12</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100" b="1" i="0" u="none" strike="noStrike" dirty="0">
                          <a:solidFill>
                            <a:srgbClr val="000000"/>
                          </a:solidFill>
                          <a:effectLst/>
                          <a:latin typeface="Arial" panose="020B0604020202020204" pitchFamily="34" charset="0"/>
                          <a:cs typeface="Arial" panose="020B0604020202020204" pitchFamily="34" charset="0"/>
                        </a:rPr>
                        <a:t>rand31</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38269468"/>
                  </a:ext>
                </a:extLst>
              </a:tr>
              <a:tr h="161171">
                <a:tc>
                  <a:txBody>
                    <a:bodyPr/>
                    <a:lstStyle/>
                    <a:p>
                      <a:pPr algn="l" rtl="0" fontAlgn="ctr"/>
                      <a:r>
                        <a:rPr lang="en-US" sz="1100" b="1" i="0" u="none" strike="noStrike">
                          <a:solidFill>
                            <a:srgbClr val="000000"/>
                          </a:solidFill>
                          <a:effectLst/>
                          <a:latin typeface="Arial" panose="020B0604020202020204" pitchFamily="34" charset="0"/>
                          <a:cs typeface="Arial" panose="020B0604020202020204" pitchFamily="34" charset="0"/>
                        </a:rPr>
                        <a:t>ANOVA B&amp;H p-value</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100" b="0" i="0" u="none" strike="noStrike">
                          <a:solidFill>
                            <a:srgbClr val="222222"/>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100" b="0" i="0" u="none" strike="noStrike" dirty="0">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dirty="0">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1"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ctr"/>
                      <a:r>
                        <a:rPr lang="en-US" sz="1100" b="1"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rtl="0" fontAlgn="ctr"/>
                      <a:r>
                        <a:rPr lang="en-US" sz="1100" b="0" i="0" u="none" strike="noStrike">
                          <a:solidFill>
                            <a:srgbClr val="222222"/>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dirty="0">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ctr"/>
                      <a:r>
                        <a:rPr lang="en-US" sz="1100" b="1"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100" b="0"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dirty="0">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52988026"/>
                  </a:ext>
                </a:extLst>
              </a:tr>
              <a:tr h="161171">
                <a:tc>
                  <a:txBody>
                    <a:bodyPr/>
                    <a:lstStyle/>
                    <a:p>
                      <a:pPr algn="l" rtl="0" fontAlgn="ctr"/>
                      <a:r>
                        <a:rPr lang="en-US" sz="1100" b="1" i="0" u="none" strike="noStrike" dirty="0">
                          <a:solidFill>
                            <a:srgbClr val="000000"/>
                          </a:solidFill>
                          <a:effectLst/>
                          <a:latin typeface="Arial" panose="020B0604020202020204" pitchFamily="34" charset="0"/>
                          <a:cs typeface="Arial" panose="020B0604020202020204" pitchFamily="34" charset="0"/>
                        </a:rPr>
                        <a:t>Average Expression at 15 min.</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100" b="0" i="0" u="none" strike="noStrike" dirty="0">
                          <a:solidFill>
                            <a:srgbClr val="222222"/>
                          </a:solidFill>
                          <a:effectLst/>
                          <a:latin typeface="Arial" panose="020B0604020202020204" pitchFamily="34" charset="0"/>
                          <a:cs typeface="Arial" panose="020B0604020202020204" pitchFamily="34" charset="0"/>
                        </a:rPr>
                        <a:t>-0.507</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rtl="0" fontAlgn="ctr"/>
                      <a:r>
                        <a:rPr lang="en-US" sz="1100" b="0" i="0" u="none" strike="noStrike" dirty="0">
                          <a:solidFill>
                            <a:srgbClr val="000000"/>
                          </a:solidFill>
                          <a:effectLst/>
                          <a:latin typeface="Arial" panose="020B0604020202020204" pitchFamily="34" charset="0"/>
                          <a:cs typeface="Arial" panose="020B0604020202020204" pitchFamily="34" charset="0"/>
                        </a:rPr>
                        <a:t>-0.624</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rtl="0" fontAlgn="ctr"/>
                      <a:r>
                        <a:rPr lang="en-US" sz="1100" b="0" i="0" u="none" strike="noStrike" dirty="0">
                          <a:solidFill>
                            <a:srgbClr val="000000"/>
                          </a:solidFill>
                          <a:effectLst/>
                          <a:latin typeface="Arial" panose="020B0604020202020204" pitchFamily="34" charset="0"/>
                          <a:cs typeface="Arial" panose="020B0604020202020204" pitchFamily="34" charset="0"/>
                        </a:rPr>
                        <a:t>-0.479</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rtl="0" fontAlgn="ctr"/>
                      <a:r>
                        <a:rPr lang="en-US" sz="1100" b="0" i="0" u="none" strike="noStrike" dirty="0">
                          <a:solidFill>
                            <a:srgbClr val="000000"/>
                          </a:solidFill>
                          <a:effectLst/>
                          <a:latin typeface="Arial" panose="020B0604020202020204" pitchFamily="34" charset="0"/>
                          <a:cs typeface="Arial" panose="020B0604020202020204" pitchFamily="34" charset="0"/>
                        </a:rPr>
                        <a:t>-0.552</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rtl="0" fontAlgn="ctr"/>
                      <a:r>
                        <a:rPr lang="en-US" sz="1100" b="0" i="0" u="none" strike="noStrike" dirty="0">
                          <a:solidFill>
                            <a:srgbClr val="000000"/>
                          </a:solidFill>
                          <a:effectLst/>
                          <a:latin typeface="Arial" panose="020B0604020202020204" pitchFamily="34" charset="0"/>
                          <a:cs typeface="Arial" panose="020B0604020202020204" pitchFamily="34" charset="0"/>
                        </a:rPr>
                        <a:t>-0.528</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rtl="0" fontAlgn="ctr"/>
                      <a:r>
                        <a:rPr lang="en-US" sz="1100" b="0" i="0" u="none" strike="noStrike" dirty="0">
                          <a:solidFill>
                            <a:srgbClr val="000000"/>
                          </a:solidFill>
                          <a:effectLst/>
                          <a:latin typeface="Arial" panose="020B0604020202020204" pitchFamily="34" charset="0"/>
                          <a:cs typeface="Arial" panose="020B0604020202020204" pitchFamily="34" charset="0"/>
                        </a:rPr>
                        <a:t>-0.626</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l" rtl="0" fontAlgn="ctr"/>
                      <a:r>
                        <a:rPr lang="en-US" sz="1100" b="1"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rtl="0" fontAlgn="ctr"/>
                      <a:r>
                        <a:rPr lang="en-US" sz="1100" b="0" i="0" u="none" strike="noStrike">
                          <a:solidFill>
                            <a:srgbClr val="222222"/>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ctr"/>
                      <a:r>
                        <a:rPr lang="en-US" sz="1100" b="1"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rtl="0" fontAlgn="ctr"/>
                      <a:r>
                        <a:rPr lang="en-US" sz="1100" b="0" i="0" u="none" strike="noStrike">
                          <a:solidFill>
                            <a:srgbClr val="000000"/>
                          </a:solidFill>
                          <a:effectLst/>
                          <a:latin typeface="Arial" panose="020B0604020202020204" pitchFamily="34" charset="0"/>
                          <a:cs typeface="Arial" panose="020B0604020202020204" pitchFamily="34" charset="0"/>
                        </a:rPr>
                        <a:t>-0.838</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rtl="0" fontAlgn="ctr"/>
                      <a:r>
                        <a:rPr lang="en-US" sz="1100" b="0"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cs typeface="Arial" panose="020B0604020202020204" pitchFamily="34" charset="0"/>
                        </a:rPr>
                        <a:t>-0.656</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extLst>
                  <a:ext uri="{0D108BD9-81ED-4DB2-BD59-A6C34878D82A}">
                    <a16:rowId xmlns:a16="http://schemas.microsoft.com/office/drawing/2014/main" val="693605423"/>
                  </a:ext>
                </a:extLst>
              </a:tr>
              <a:tr h="161171">
                <a:tc>
                  <a:txBody>
                    <a:bodyPr/>
                    <a:lstStyle/>
                    <a:p>
                      <a:pPr algn="l" rtl="0" fontAlgn="ctr"/>
                      <a:r>
                        <a:rPr lang="en-US" sz="1100" b="1" i="0" u="none" strike="noStrike" dirty="0">
                          <a:solidFill>
                            <a:srgbClr val="000000"/>
                          </a:solidFill>
                          <a:effectLst/>
                          <a:latin typeface="Arial" panose="020B0604020202020204" pitchFamily="34" charset="0"/>
                          <a:cs typeface="Arial" panose="020B0604020202020204" pitchFamily="34" charset="0"/>
                        </a:rPr>
                        <a:t>Average Expression at 30 min.</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dirty="0">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1"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dirty="0">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ctr"/>
                      <a:r>
                        <a:rPr lang="en-US" sz="1100" b="1"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100" b="0"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ctr"/>
                      <a:r>
                        <a:rPr lang="en-US" sz="1100" b="1"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100" b="0"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18399400"/>
                  </a:ext>
                </a:extLst>
              </a:tr>
              <a:tr h="161171">
                <a:tc>
                  <a:txBody>
                    <a:bodyPr/>
                    <a:lstStyle/>
                    <a:p>
                      <a:pPr algn="l" rtl="0" fontAlgn="ctr"/>
                      <a:r>
                        <a:rPr lang="en-US" sz="1100" b="1" i="0" u="none" strike="noStrike" dirty="0">
                          <a:solidFill>
                            <a:srgbClr val="000000"/>
                          </a:solidFill>
                          <a:effectLst/>
                          <a:latin typeface="Arial" panose="020B0604020202020204" pitchFamily="34" charset="0"/>
                          <a:cs typeface="Arial" panose="020B0604020202020204" pitchFamily="34" charset="0"/>
                        </a:rPr>
                        <a:t>Average Expression at 60 min.</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1"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ctr"/>
                      <a:r>
                        <a:rPr lang="en-US" sz="1100" b="1"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100" b="0"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dirty="0">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ctr"/>
                      <a:r>
                        <a:rPr lang="en-US" sz="1100" b="1"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100" b="0"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Arial" panose="020B0604020202020204" pitchFamily="34" charset="0"/>
                          <a:cs typeface="Arial" panose="020B0604020202020204" pitchFamily="34" charset="0"/>
                        </a:rPr>
                        <a:t>-0.503</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fontAlgn="ctr"/>
                      <a:r>
                        <a:rPr lang="en-US" sz="1100" b="0"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93120464"/>
                  </a:ext>
                </a:extLst>
              </a:tr>
              <a:tr h="161171">
                <a:tc>
                  <a:txBody>
                    <a:bodyPr/>
                    <a:lstStyle/>
                    <a:p>
                      <a:pPr algn="l" rtl="0" fontAlgn="ctr"/>
                      <a:r>
                        <a:rPr lang="en-US" sz="1100" b="1" i="0" u="none" strike="noStrike" dirty="0">
                          <a:solidFill>
                            <a:srgbClr val="000000"/>
                          </a:solidFill>
                          <a:effectLst/>
                          <a:latin typeface="Arial" panose="020B0604020202020204" pitchFamily="34" charset="0"/>
                          <a:cs typeface="Arial" panose="020B0604020202020204" pitchFamily="34" charset="0"/>
                        </a:rPr>
                        <a:t>Degradation Rate</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dirty="0">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1"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ctr"/>
                      <a:r>
                        <a:rPr lang="en-US" sz="1100" b="1"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100" b="0" i="0" u="none" strike="noStrike">
                          <a:solidFill>
                            <a:srgbClr val="000000"/>
                          </a:solidFill>
                          <a:effectLst/>
                          <a:latin typeface="Arial" panose="020B0604020202020204" pitchFamily="34" charset="0"/>
                          <a:cs typeface="Arial" panose="020B0604020202020204" pitchFamily="34" charset="0"/>
                        </a:rPr>
                        <a:t>-0.505</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rtl="0" fontAlgn="ctr"/>
                      <a:r>
                        <a:rPr lang="en-US" sz="1100" b="0"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Arial" panose="020B0604020202020204" pitchFamily="34" charset="0"/>
                          <a:cs typeface="Arial" panose="020B0604020202020204" pitchFamily="34" charset="0"/>
                        </a:rPr>
                        <a:t>-0.611</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l" rtl="0" fontAlgn="ctr"/>
                      <a:r>
                        <a:rPr lang="en-US" sz="1100" b="1"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100" b="0"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21676357"/>
                  </a:ext>
                </a:extLst>
              </a:tr>
              <a:tr h="161171">
                <a:tc>
                  <a:txBody>
                    <a:bodyPr/>
                    <a:lstStyle/>
                    <a:p>
                      <a:pPr algn="l" rtl="0" fontAlgn="ctr"/>
                      <a:r>
                        <a:rPr lang="en-US" sz="1100" b="1" i="0" u="none" strike="noStrike" dirty="0">
                          <a:solidFill>
                            <a:srgbClr val="000000"/>
                          </a:solidFill>
                          <a:effectLst/>
                          <a:latin typeface="Arial" panose="020B0604020202020204" pitchFamily="34" charset="0"/>
                          <a:cs typeface="Arial" panose="020B0604020202020204" pitchFamily="34" charset="0"/>
                        </a:rPr>
                        <a:t>Optimized Production Rate</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100" b="0" i="0" u="none" strike="noStrike" dirty="0">
                          <a:solidFill>
                            <a:srgbClr val="000000"/>
                          </a:solidFill>
                          <a:effectLst/>
                          <a:latin typeface="Arial" panose="020B0604020202020204" pitchFamily="34" charset="0"/>
                          <a:cs typeface="Arial" panose="020B0604020202020204" pitchFamily="34" charset="0"/>
                        </a:rPr>
                        <a:t>0.578</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ctr" rtl="0" fontAlgn="ctr"/>
                      <a:r>
                        <a:rPr lang="en-US" sz="1100" b="0"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100" b="0" i="0" u="none" strike="noStrike" dirty="0">
                          <a:solidFill>
                            <a:srgbClr val="000000"/>
                          </a:solidFill>
                          <a:effectLst/>
                          <a:latin typeface="Arial" panose="020B0604020202020204" pitchFamily="34" charset="0"/>
                          <a:cs typeface="Arial" panose="020B0604020202020204" pitchFamily="34" charset="0"/>
                        </a:rPr>
                        <a:t>0.777</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ctr" fontAlgn="ctr"/>
                      <a:r>
                        <a:rPr lang="en-US" sz="1100" b="1"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100" b="0" i="0" u="none" strike="noStrike" dirty="0">
                          <a:solidFill>
                            <a:srgbClr val="000000"/>
                          </a:solidFill>
                          <a:effectLst/>
                          <a:latin typeface="Arial" panose="020B0604020202020204" pitchFamily="34" charset="0"/>
                          <a:cs typeface="Arial" panose="020B0604020202020204" pitchFamily="34" charset="0"/>
                        </a:rPr>
                        <a:t>0.437</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l" rtl="0" fontAlgn="ctr"/>
                      <a:r>
                        <a:rPr lang="en-US" sz="1100" b="1" i="0" u="none" strike="noStrike" dirty="0">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rtl="0" fontAlgn="ctr"/>
                      <a:r>
                        <a:rPr lang="en-US" sz="1100" b="0"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ctr"/>
                      <a:r>
                        <a:rPr lang="en-US" sz="1100" b="1"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rtl="0" fontAlgn="ctr"/>
                      <a:r>
                        <a:rPr lang="en-US" sz="1100" b="0"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30163571"/>
                  </a:ext>
                </a:extLst>
              </a:tr>
              <a:tr h="161171">
                <a:tc>
                  <a:txBody>
                    <a:bodyPr/>
                    <a:lstStyle/>
                    <a:p>
                      <a:pPr algn="l" rtl="0" fontAlgn="ctr"/>
                      <a:r>
                        <a:rPr lang="en-US" sz="1100" b="1" i="0" u="none" strike="noStrike" dirty="0">
                          <a:solidFill>
                            <a:srgbClr val="000000"/>
                          </a:solidFill>
                          <a:effectLst/>
                          <a:latin typeface="Arial" panose="020B0604020202020204" pitchFamily="34" charset="0"/>
                          <a:cs typeface="Arial" panose="020B0604020202020204" pitchFamily="34" charset="0"/>
                        </a:rPr>
                        <a:t>Optimized Threshold b</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100" b="0" i="0" u="none" strike="noStrike" dirty="0">
                          <a:solidFill>
                            <a:srgbClr val="000000"/>
                          </a:solidFill>
                          <a:effectLst/>
                          <a:latin typeface="Arial" panose="020B0604020202020204" pitchFamily="34" charset="0"/>
                          <a:cs typeface="Arial" panose="020B0604020202020204" pitchFamily="34" charset="0"/>
                        </a:rPr>
                        <a:t>0.883</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ctr" rtl="0" fontAlgn="ctr"/>
                      <a:r>
                        <a:rPr lang="en-US" sz="1100" b="1"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ctr"/>
                      <a:r>
                        <a:rPr lang="en-US" sz="1100" b="1"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100" b="0"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ctr"/>
                      <a:r>
                        <a:rPr lang="en-US" sz="1100" b="1"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rtl="0" fontAlgn="ctr"/>
                      <a:r>
                        <a:rPr lang="en-US" sz="1100" b="0"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62353074"/>
                  </a:ext>
                </a:extLst>
              </a:tr>
              <a:tr h="161171">
                <a:tc>
                  <a:txBody>
                    <a:bodyPr/>
                    <a:lstStyle/>
                    <a:p>
                      <a:pPr algn="l" rtl="0" fontAlgn="ctr"/>
                      <a:r>
                        <a:rPr lang="en-US" sz="1100" b="1" i="0" u="none" strike="noStrike" dirty="0">
                          <a:solidFill>
                            <a:srgbClr val="000000"/>
                          </a:solidFill>
                          <a:effectLst/>
                          <a:latin typeface="Arial" panose="020B0604020202020204" pitchFamily="34" charset="0"/>
                          <a:cs typeface="Arial" panose="020B0604020202020204" pitchFamily="34" charset="0"/>
                        </a:rPr>
                        <a:t>Weighted In-degree</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100" b="1"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100" b="0" i="0" u="none" strike="noStrike" dirty="0">
                          <a:solidFill>
                            <a:srgbClr val="000000"/>
                          </a:solidFill>
                          <a:effectLst/>
                          <a:latin typeface="Arial" panose="020B0604020202020204" pitchFamily="34" charset="0"/>
                          <a:cs typeface="Arial" panose="020B0604020202020204" pitchFamily="34" charset="0"/>
                        </a:rPr>
                        <a:t>0.617</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l" rtl="0" fontAlgn="ctr"/>
                      <a:r>
                        <a:rPr lang="en-US" sz="1100" b="1"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100" b="0"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ctr"/>
                      <a:r>
                        <a:rPr lang="en-US" sz="1100" b="1"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rtl="0" fontAlgn="ctr"/>
                      <a:r>
                        <a:rPr lang="en-US" sz="1100" b="0"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6503963"/>
                  </a:ext>
                </a:extLst>
              </a:tr>
              <a:tr h="161171">
                <a:tc>
                  <a:txBody>
                    <a:bodyPr/>
                    <a:lstStyle/>
                    <a:p>
                      <a:pPr algn="l" rtl="0" fontAlgn="ctr"/>
                      <a:r>
                        <a:rPr lang="en-US" sz="1100" b="1" i="0" u="none" strike="noStrike">
                          <a:solidFill>
                            <a:srgbClr val="000000"/>
                          </a:solidFill>
                          <a:effectLst/>
                          <a:latin typeface="Arial" panose="020B0604020202020204" pitchFamily="34" charset="0"/>
                          <a:cs typeface="Arial" panose="020B0604020202020204" pitchFamily="34" charset="0"/>
                        </a:rPr>
                        <a:t>Weighted Out-degree</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100" b="1"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ctr"/>
                      <a:r>
                        <a:rPr lang="en-US" sz="1100" b="1"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100" b="0" i="0" u="none" strike="noStrike">
                          <a:solidFill>
                            <a:srgbClr val="000000"/>
                          </a:solidFill>
                          <a:effectLst/>
                          <a:latin typeface="Arial" panose="020B0604020202020204" pitchFamily="34" charset="0"/>
                          <a:cs typeface="Arial" panose="020B0604020202020204" pitchFamily="34" charset="0"/>
                        </a:rPr>
                        <a:t>-0.627</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fontAlgn="ctr"/>
                      <a:r>
                        <a:rPr lang="en-US" sz="1100" b="0"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ctr"/>
                      <a:r>
                        <a:rPr lang="en-US" sz="1100" b="1"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rtl="0" fontAlgn="ctr"/>
                      <a:r>
                        <a:rPr lang="en-US" sz="1100" b="0" i="0" u="none" strike="noStrike" dirty="0">
                          <a:solidFill>
                            <a:srgbClr val="000000"/>
                          </a:solidFill>
                          <a:effectLst/>
                          <a:latin typeface="Arial" panose="020B0604020202020204" pitchFamily="34" charset="0"/>
                          <a:cs typeface="Arial" panose="020B0604020202020204" pitchFamily="34" charset="0"/>
                        </a:rPr>
                        <a:t>0.433</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ctr" rtl="0" fontAlgn="ctr"/>
                      <a:r>
                        <a:rPr lang="en-US" sz="1100" b="0"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36710675"/>
                  </a:ext>
                </a:extLst>
              </a:tr>
              <a:tr h="161171">
                <a:tc>
                  <a:txBody>
                    <a:bodyPr/>
                    <a:lstStyle/>
                    <a:p>
                      <a:pPr algn="l" rtl="0" fontAlgn="ctr"/>
                      <a:r>
                        <a:rPr lang="en-US" sz="1100" b="1" i="0" u="none" strike="noStrike">
                          <a:solidFill>
                            <a:srgbClr val="000000"/>
                          </a:solidFill>
                          <a:effectLst/>
                          <a:latin typeface="Arial" panose="020B0604020202020204" pitchFamily="34" charset="0"/>
                          <a:cs typeface="Arial" panose="020B0604020202020204" pitchFamily="34" charset="0"/>
                        </a:rPr>
                        <a:t>Eccentricity</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dirty="0">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100" b="1"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ctr"/>
                      <a:r>
                        <a:rPr lang="en-US" sz="1100" b="1" i="0" u="none" strike="noStrike" dirty="0">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100" b="0"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ctr"/>
                      <a:r>
                        <a:rPr lang="en-US" sz="1100" b="1"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rtl="0" fontAlgn="ctr"/>
                      <a:r>
                        <a:rPr lang="en-US" sz="1100" b="0"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28406931"/>
                  </a:ext>
                </a:extLst>
              </a:tr>
              <a:tr h="161171">
                <a:tc>
                  <a:txBody>
                    <a:bodyPr/>
                    <a:lstStyle/>
                    <a:p>
                      <a:pPr algn="l" rtl="0" fontAlgn="ctr"/>
                      <a:r>
                        <a:rPr lang="en-US" sz="1100" b="1" i="0" u="none" strike="noStrike">
                          <a:solidFill>
                            <a:srgbClr val="000000"/>
                          </a:solidFill>
                          <a:effectLst/>
                          <a:latin typeface="Arial" panose="020B0604020202020204" pitchFamily="34" charset="0"/>
                          <a:cs typeface="Arial" panose="020B0604020202020204" pitchFamily="34" charset="0"/>
                        </a:rPr>
                        <a:t>Closeness Centrality</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100" b="1"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ctr"/>
                      <a:r>
                        <a:rPr lang="en-US" sz="1100" b="1"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100" b="0" i="0" u="none" strike="noStrike" dirty="0">
                          <a:solidFill>
                            <a:srgbClr val="000000"/>
                          </a:solidFill>
                          <a:effectLst/>
                          <a:latin typeface="Arial" panose="020B0604020202020204" pitchFamily="34" charset="0"/>
                          <a:cs typeface="Arial" panose="020B0604020202020204" pitchFamily="34" charset="0"/>
                        </a:rPr>
                        <a:t>-0.443</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fontAlgn="ctr"/>
                      <a:r>
                        <a:rPr lang="en-US" sz="1100" b="0"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ctr"/>
                      <a:r>
                        <a:rPr lang="en-US" sz="1100" b="1"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rtl="0" fontAlgn="ctr"/>
                      <a:r>
                        <a:rPr lang="en-US" sz="1100" b="0"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6593840"/>
                  </a:ext>
                </a:extLst>
              </a:tr>
              <a:tr h="161171">
                <a:tc>
                  <a:txBody>
                    <a:bodyPr/>
                    <a:lstStyle/>
                    <a:p>
                      <a:pPr algn="l" rtl="0" fontAlgn="ctr"/>
                      <a:r>
                        <a:rPr lang="en-US" sz="1100" b="1" i="0" u="none" strike="noStrike" dirty="0">
                          <a:solidFill>
                            <a:srgbClr val="000000"/>
                          </a:solidFill>
                          <a:effectLst/>
                          <a:latin typeface="Arial" panose="020B0604020202020204" pitchFamily="34" charset="0"/>
                          <a:cs typeface="Arial" panose="020B0604020202020204" pitchFamily="34" charset="0"/>
                        </a:rPr>
                        <a:t>Betweenness Centrality</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100" b="1"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ctr"/>
                      <a:r>
                        <a:rPr lang="en-US" sz="1100" b="1"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100" b="0"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Arial" panose="020B0604020202020204" pitchFamily="34" charset="0"/>
                          <a:cs typeface="Arial" panose="020B0604020202020204" pitchFamily="34" charset="0"/>
                        </a:rPr>
                        <a:t>-0.609</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rtl="0" fontAlgn="ctr"/>
                      <a:r>
                        <a:rPr lang="en-US" sz="1100" b="0"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ctr"/>
                      <a:r>
                        <a:rPr lang="en-US" sz="1100" b="1"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rtl="0" fontAlgn="ctr"/>
                      <a:r>
                        <a:rPr lang="en-US" sz="1100" b="0" i="0" u="none" strike="noStrike" dirty="0">
                          <a:solidFill>
                            <a:srgbClr val="000000"/>
                          </a:solidFill>
                          <a:effectLst/>
                          <a:latin typeface="Arial" panose="020B0604020202020204" pitchFamily="34" charset="0"/>
                          <a:cs typeface="Arial" panose="020B0604020202020204" pitchFamily="34" charset="0"/>
                        </a:rPr>
                        <a:t>0.399</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ctr" rtl="0" fontAlgn="ctr"/>
                      <a:r>
                        <a:rPr lang="en-US" sz="1100" b="0"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6999943"/>
                  </a:ext>
                </a:extLst>
              </a:tr>
              <a:tr h="161171">
                <a:tc>
                  <a:txBody>
                    <a:bodyPr/>
                    <a:lstStyle/>
                    <a:p>
                      <a:pPr algn="l" rtl="0" fontAlgn="ctr"/>
                      <a:r>
                        <a:rPr lang="en-US" sz="1100" b="1" i="0" u="none" strike="noStrike">
                          <a:solidFill>
                            <a:srgbClr val="000000"/>
                          </a:solidFill>
                          <a:effectLst/>
                          <a:latin typeface="Arial" panose="020B0604020202020204" pitchFamily="34" charset="0"/>
                          <a:cs typeface="Arial" panose="020B0604020202020204" pitchFamily="34" charset="0"/>
                        </a:rPr>
                        <a:t>Clustering</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cs typeface="Arial" panose="020B0604020202020204" pitchFamily="34" charset="0"/>
                        </a:rPr>
                        <a:t> 0.522</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ctr" rtl="0" fontAlgn="ctr"/>
                      <a:r>
                        <a:rPr lang="en-US" sz="1100" b="0" i="0" u="none" strike="noStrike">
                          <a:solidFill>
                            <a:srgbClr val="000000"/>
                          </a:solidFill>
                          <a:effectLst/>
                          <a:latin typeface="Arial" panose="020B0604020202020204" pitchFamily="34" charset="0"/>
                          <a:cs typeface="Arial" panose="020B0604020202020204" pitchFamily="34" charset="0"/>
                        </a:rPr>
                        <a:t>0.473 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ctr" rtl="0" fontAlgn="ctr"/>
                      <a:r>
                        <a:rPr lang="en-US" sz="1100" b="0"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cs typeface="Arial" panose="020B0604020202020204" pitchFamily="34" charset="0"/>
                        </a:rPr>
                        <a:t> 0.501</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ctr" rtl="0" fontAlgn="ctr"/>
                      <a:r>
                        <a:rPr lang="en-US" sz="1100" b="0"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ctr"/>
                      <a:r>
                        <a:rPr lang="en-US" sz="1100" b="1" i="0" u="none" strike="noStrike" dirty="0">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rtl="0" fontAlgn="ctr"/>
                      <a:r>
                        <a:rPr lang="en-US" sz="1100" b="0"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ctr"/>
                      <a:r>
                        <a:rPr lang="en-US" sz="1100" b="1"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rtl="0" fontAlgn="ctr"/>
                      <a:r>
                        <a:rPr lang="en-US" sz="1100" b="0"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35311498"/>
                  </a:ext>
                </a:extLst>
              </a:tr>
              <a:tr h="161171">
                <a:tc>
                  <a:txBody>
                    <a:bodyPr/>
                    <a:lstStyle/>
                    <a:p>
                      <a:pPr algn="l" rtl="0" fontAlgn="ctr"/>
                      <a:r>
                        <a:rPr lang="en-US" sz="1100" b="1" i="0" u="none" strike="noStrike" dirty="0">
                          <a:solidFill>
                            <a:srgbClr val="000000"/>
                          </a:solidFill>
                          <a:effectLst/>
                          <a:latin typeface="Arial" panose="020B0604020202020204" pitchFamily="34" charset="0"/>
                          <a:cs typeface="Arial" panose="020B0604020202020204" pitchFamily="34" charset="0"/>
                        </a:rPr>
                        <a:t>Eigenvector Centrality</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100" b="0" i="0" u="none" strike="noStrike" dirty="0">
                          <a:solidFill>
                            <a:srgbClr val="000000"/>
                          </a:solidFill>
                          <a:effectLst/>
                          <a:latin typeface="Arial" panose="020B0604020202020204" pitchFamily="34" charset="0"/>
                          <a:cs typeface="Arial" panose="020B0604020202020204" pitchFamily="34" charset="0"/>
                        </a:rPr>
                        <a:t>-0.384</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rtl="0" fontAlgn="ctr"/>
                      <a:r>
                        <a:rPr lang="en-US" sz="1100" b="0" i="0" u="none" strike="noStrike" dirty="0">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100" b="0" i="0" u="none" strike="noStrike" dirty="0">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100" b="0" i="0" u="none" strike="noStrike" dirty="0">
                          <a:solidFill>
                            <a:srgbClr val="000000"/>
                          </a:solidFill>
                          <a:effectLst/>
                          <a:latin typeface="Arial" panose="020B0604020202020204" pitchFamily="34" charset="0"/>
                          <a:cs typeface="Arial" panose="020B0604020202020204" pitchFamily="34" charset="0"/>
                        </a:rPr>
                        <a:t>-0.533</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rtl="0" fontAlgn="ctr"/>
                      <a:r>
                        <a:rPr lang="en-US" sz="1100" b="1"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100" b="0" i="0" u="none" strike="noStrike" dirty="0">
                          <a:solidFill>
                            <a:srgbClr val="000000"/>
                          </a:solidFill>
                          <a:effectLst/>
                          <a:latin typeface="Arial" panose="020B0604020202020204" pitchFamily="34" charset="0"/>
                          <a:cs typeface="Arial" panose="020B0604020202020204" pitchFamily="34" charset="0"/>
                        </a:rPr>
                        <a:t>-0.328</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l" rtl="0" fontAlgn="ctr"/>
                      <a:r>
                        <a:rPr lang="en-US" sz="1100" b="1"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rtl="0" fontAlgn="ctr"/>
                      <a:r>
                        <a:rPr lang="en-US" sz="1100" b="0"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100" b="0" i="0" u="none" strike="noStrike" dirty="0">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cs typeface="Arial" panose="020B0604020202020204" pitchFamily="34" charset="0"/>
                        </a:rPr>
                        <a:t>-0.598</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l" rtl="0" fontAlgn="ctr"/>
                      <a:r>
                        <a:rPr lang="en-US" sz="1100" b="1"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rtl="0" fontAlgn="ctr"/>
                      <a:r>
                        <a:rPr lang="en-US" sz="1100" b="0" i="0" u="none" strike="noStrike" dirty="0">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100" b="0" i="0" u="none" strike="noStrike" dirty="0">
                          <a:solidFill>
                            <a:srgbClr val="000000"/>
                          </a:solidFill>
                          <a:effectLst/>
                          <a:latin typeface="Arial" panose="020B0604020202020204" pitchFamily="34" charset="0"/>
                          <a:cs typeface="Arial" panose="020B0604020202020204" pitchFamily="34" charset="0"/>
                        </a:rPr>
                        <a:t>-0.685</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rtl="0" fontAlgn="ctr"/>
                      <a:r>
                        <a:rPr lang="en-US" sz="1100" b="0" i="0" u="none" strike="noStrike" dirty="0">
                          <a:solidFill>
                            <a:srgbClr val="000000"/>
                          </a:solidFill>
                          <a:effectLst/>
                          <a:latin typeface="Arial" panose="020B0604020202020204" pitchFamily="34" charset="0"/>
                          <a:cs typeface="Arial" panose="020B0604020202020204" pitchFamily="34" charset="0"/>
                        </a:rPr>
                        <a:t>-0.831</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extLst>
                  <a:ext uri="{0D108BD9-81ED-4DB2-BD59-A6C34878D82A}">
                    <a16:rowId xmlns:a16="http://schemas.microsoft.com/office/drawing/2014/main" val="459846407"/>
                  </a:ext>
                </a:extLst>
              </a:tr>
              <a:tr h="161171">
                <a:tc>
                  <a:txBody>
                    <a:bodyPr/>
                    <a:lstStyle/>
                    <a:p>
                      <a:pPr algn="l" rtl="0" fontAlgn="ctr"/>
                      <a:r>
                        <a:rPr lang="en-US" sz="1100" b="1" i="0" u="none" strike="noStrike">
                          <a:solidFill>
                            <a:srgbClr val="000000"/>
                          </a:solidFill>
                          <a:effectLst/>
                          <a:latin typeface="Arial" panose="020B0604020202020204" pitchFamily="34" charset="0"/>
                          <a:cs typeface="Arial" panose="020B0604020202020204" pitchFamily="34" charset="0"/>
                        </a:rPr>
                        <a:t>Modularity Class</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Arial" panose="020B0604020202020204" pitchFamily="34" charset="0"/>
                          <a:cs typeface="Arial" panose="020B0604020202020204" pitchFamily="34" charset="0"/>
                        </a:rPr>
                        <a:t>—</a:t>
                      </a:r>
                    </a:p>
                  </a:txBody>
                  <a:tcPr marL="7639" marR="7639" marT="763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Arial" panose="020B0604020202020204" pitchFamily="34" charset="0"/>
                          <a:cs typeface="Arial" panose="020B0604020202020204" pitchFamily="34" charset="0"/>
                        </a:rPr>
                        <a:t>—</a:t>
                      </a:r>
                    </a:p>
                  </a:txBody>
                  <a:tcPr marL="7639" marR="7639" marT="763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Arial" panose="020B0604020202020204" pitchFamily="34" charset="0"/>
                          <a:cs typeface="Arial" panose="020B0604020202020204" pitchFamily="34" charset="0"/>
                        </a:rPr>
                        <a:t>—</a:t>
                      </a:r>
                    </a:p>
                  </a:txBody>
                  <a:tcPr marL="7639" marR="7639" marT="763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Arial" panose="020B0604020202020204" pitchFamily="34" charset="0"/>
                          <a:cs typeface="Arial" panose="020B0604020202020204" pitchFamily="34" charset="0"/>
                        </a:rPr>
                        <a:t>—</a:t>
                      </a:r>
                    </a:p>
                  </a:txBody>
                  <a:tcPr marL="7639" marR="7639" marT="763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1" i="0" u="none" strike="noStrike" dirty="0">
                          <a:solidFill>
                            <a:srgbClr val="000000"/>
                          </a:solidFill>
                          <a:effectLst/>
                          <a:latin typeface="Arial" panose="020B0604020202020204" pitchFamily="34" charset="0"/>
                          <a:cs typeface="Arial" panose="020B0604020202020204" pitchFamily="34" charset="0"/>
                        </a:rPr>
                        <a:t>—</a:t>
                      </a:r>
                    </a:p>
                  </a:txBody>
                  <a:tcPr marL="7639" marR="7639" marT="763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Arial" panose="020B0604020202020204" pitchFamily="34" charset="0"/>
                          <a:cs typeface="Arial" panose="020B0604020202020204" pitchFamily="34" charset="0"/>
                        </a:rPr>
                        <a:t>—</a:t>
                      </a:r>
                    </a:p>
                  </a:txBody>
                  <a:tcPr marL="7639" marR="7639" marT="763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ctr"/>
                      <a:r>
                        <a:rPr lang="en-US" sz="1100" b="1"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rtl="0" fontAlgn="ctr"/>
                      <a:r>
                        <a:rPr lang="en-US" sz="1100" b="0"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ctr"/>
                      <a:r>
                        <a:rPr lang="en-US" sz="1100" b="1"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rtl="0" fontAlgn="ctr"/>
                      <a:r>
                        <a:rPr lang="en-US" sz="1100" b="0"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cs typeface="Arial" panose="020B0604020202020204" pitchFamily="34" charset="0"/>
                        </a:rPr>
                        <a:t>0.510</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ctr" rtl="0" fontAlgn="ctr"/>
                      <a:r>
                        <a:rPr lang="en-US" sz="1100" b="0"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7205334"/>
                  </a:ext>
                </a:extLst>
              </a:tr>
              <a:tr h="161171">
                <a:tc>
                  <a:txBody>
                    <a:bodyPr/>
                    <a:lstStyle/>
                    <a:p>
                      <a:pPr algn="l" rtl="0" fontAlgn="ctr"/>
                      <a:r>
                        <a:rPr lang="en-US" sz="1100" b="1" i="0" u="none" strike="noStrike" dirty="0">
                          <a:solidFill>
                            <a:srgbClr val="000000"/>
                          </a:solidFill>
                          <a:effectLst/>
                          <a:latin typeface="Arial" panose="020B0604020202020204" pitchFamily="34" charset="0"/>
                          <a:cs typeface="Arial" panose="020B0604020202020204" pitchFamily="34" charset="0"/>
                        </a:rPr>
                        <a:t>Page Ranks</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Arial" panose="020B0604020202020204" pitchFamily="34" charset="0"/>
                          <a:cs typeface="Arial" panose="020B0604020202020204" pitchFamily="34" charset="0"/>
                        </a:rPr>
                        <a:t>—</a:t>
                      </a:r>
                    </a:p>
                  </a:txBody>
                  <a:tcPr marL="7639" marR="7639" marT="763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Arial" panose="020B0604020202020204" pitchFamily="34" charset="0"/>
                          <a:cs typeface="Arial" panose="020B0604020202020204" pitchFamily="34" charset="0"/>
                        </a:rPr>
                        <a:t>—</a:t>
                      </a:r>
                    </a:p>
                  </a:txBody>
                  <a:tcPr marL="7639" marR="7639" marT="763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Arial" panose="020B0604020202020204" pitchFamily="34" charset="0"/>
                          <a:cs typeface="Arial" panose="020B0604020202020204" pitchFamily="34" charset="0"/>
                        </a:rPr>
                        <a:t>—</a:t>
                      </a:r>
                    </a:p>
                  </a:txBody>
                  <a:tcPr marL="7639" marR="7639" marT="763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Arial" panose="020B0604020202020204" pitchFamily="34" charset="0"/>
                          <a:cs typeface="Arial" panose="020B0604020202020204" pitchFamily="34" charset="0"/>
                        </a:rPr>
                        <a:t>—</a:t>
                      </a:r>
                    </a:p>
                  </a:txBody>
                  <a:tcPr marL="7639" marR="7639" marT="763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1" i="0" u="none" strike="noStrike" dirty="0">
                          <a:solidFill>
                            <a:srgbClr val="000000"/>
                          </a:solidFill>
                          <a:effectLst/>
                          <a:latin typeface="Arial" panose="020B0604020202020204" pitchFamily="34" charset="0"/>
                          <a:cs typeface="Arial" panose="020B0604020202020204" pitchFamily="34" charset="0"/>
                        </a:rPr>
                        <a:t>—</a:t>
                      </a:r>
                    </a:p>
                  </a:txBody>
                  <a:tcPr marL="7639" marR="7639" marT="763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Arial" panose="020B0604020202020204" pitchFamily="34" charset="0"/>
                          <a:cs typeface="Arial" panose="020B0604020202020204" pitchFamily="34" charset="0"/>
                        </a:rPr>
                        <a:t>—</a:t>
                      </a:r>
                    </a:p>
                  </a:txBody>
                  <a:tcPr marL="7639" marR="7639" marT="763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ctr"/>
                      <a:r>
                        <a:rPr lang="en-US" sz="1100" b="1" i="0" u="none" strike="noStrike" dirty="0">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rtl="0" fontAlgn="ctr"/>
                      <a:r>
                        <a:rPr lang="en-US" sz="1100" b="0"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ctr"/>
                      <a:r>
                        <a:rPr lang="en-US" sz="1100" b="1"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rtl="0" fontAlgn="ctr"/>
                      <a:r>
                        <a:rPr lang="en-US" sz="1100" b="0"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100" b="0" i="0" u="none" strike="noStrike" dirty="0">
                          <a:solidFill>
                            <a:srgbClr val="000000"/>
                          </a:solidFill>
                          <a:effectLst/>
                          <a:latin typeface="Arial" panose="020B0604020202020204" pitchFamily="34" charset="0"/>
                          <a:cs typeface="Arial" panose="020B0604020202020204" pitchFamily="34" charset="0"/>
                        </a:rPr>
                        <a:t>0.633</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extLst>
                  <a:ext uri="{0D108BD9-81ED-4DB2-BD59-A6C34878D82A}">
                    <a16:rowId xmlns:a16="http://schemas.microsoft.com/office/drawing/2014/main" val="2981182025"/>
                  </a:ext>
                </a:extLst>
              </a:tr>
              <a:tr h="161171">
                <a:tc>
                  <a:txBody>
                    <a:bodyPr/>
                    <a:lstStyle/>
                    <a:p>
                      <a:pPr algn="l" rtl="0" fontAlgn="ctr"/>
                      <a:r>
                        <a:rPr lang="en-US" sz="1100" b="1" i="0" u="none" strike="noStrike">
                          <a:solidFill>
                            <a:srgbClr val="000000"/>
                          </a:solidFill>
                          <a:effectLst/>
                          <a:latin typeface="Arial" panose="020B0604020202020204" pitchFamily="34" charset="0"/>
                          <a:cs typeface="Arial" panose="020B0604020202020204" pitchFamily="34" charset="0"/>
                        </a:rPr>
                        <a:t>Strong Component Number</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Arial" panose="020B0604020202020204" pitchFamily="34" charset="0"/>
                          <a:cs typeface="Arial" panose="020B0604020202020204" pitchFamily="34" charset="0"/>
                        </a:rPr>
                        <a:t>—</a:t>
                      </a:r>
                    </a:p>
                  </a:txBody>
                  <a:tcPr marL="7639" marR="7639" marT="763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Arial" panose="020B0604020202020204" pitchFamily="34" charset="0"/>
                          <a:cs typeface="Arial" panose="020B0604020202020204" pitchFamily="34" charset="0"/>
                        </a:rPr>
                        <a:t>—</a:t>
                      </a:r>
                    </a:p>
                  </a:txBody>
                  <a:tcPr marL="7639" marR="7639" marT="763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Arial" panose="020B0604020202020204" pitchFamily="34" charset="0"/>
                          <a:cs typeface="Arial" panose="020B0604020202020204" pitchFamily="34" charset="0"/>
                        </a:rPr>
                        <a:t>—</a:t>
                      </a:r>
                    </a:p>
                  </a:txBody>
                  <a:tcPr marL="7639" marR="7639" marT="763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Arial" panose="020B0604020202020204" pitchFamily="34" charset="0"/>
                          <a:cs typeface="Arial" panose="020B0604020202020204" pitchFamily="34" charset="0"/>
                        </a:rPr>
                        <a:t>—</a:t>
                      </a:r>
                    </a:p>
                  </a:txBody>
                  <a:tcPr marL="7639" marR="7639" marT="763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tcPr>
                </a:tc>
                <a:tc>
                  <a:txBody>
                    <a:bodyPr/>
                    <a:lstStyle/>
                    <a:p>
                      <a:pPr algn="ctr" fontAlgn="b"/>
                      <a:r>
                        <a:rPr lang="en-US" sz="1100" b="1" i="0" u="none" strike="noStrike">
                          <a:solidFill>
                            <a:srgbClr val="000000"/>
                          </a:solidFill>
                          <a:effectLst/>
                          <a:latin typeface="Arial" panose="020B0604020202020204" pitchFamily="34" charset="0"/>
                          <a:cs typeface="Arial" panose="020B0604020202020204" pitchFamily="34" charset="0"/>
                        </a:rPr>
                        <a:t>—</a:t>
                      </a:r>
                    </a:p>
                  </a:txBody>
                  <a:tcPr marL="7639" marR="7639" marT="763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Arial" panose="020B0604020202020204" pitchFamily="34" charset="0"/>
                          <a:cs typeface="Arial" panose="020B0604020202020204" pitchFamily="34" charset="0"/>
                        </a:rPr>
                        <a:t>—</a:t>
                      </a:r>
                    </a:p>
                  </a:txBody>
                  <a:tcPr marL="7639" marR="7639" marT="763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tcPr>
                </a:tc>
                <a:tc>
                  <a:txBody>
                    <a:bodyPr/>
                    <a:lstStyle/>
                    <a:p>
                      <a:pPr algn="l" rtl="0" fontAlgn="ctr"/>
                      <a:r>
                        <a:rPr lang="en-US" sz="1100" b="1"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rtl="0" fontAlgn="ctr"/>
                      <a:r>
                        <a:rPr lang="en-US" sz="1100" b="0"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cs typeface="Arial" panose="020B0604020202020204" pitchFamily="34" charset="0"/>
                        </a:rPr>
                        <a:t>0.633</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rgbClr val="FF0000"/>
                    </a:solidFill>
                  </a:tcPr>
                </a:tc>
                <a:tc>
                  <a:txBody>
                    <a:bodyPr/>
                    <a:lstStyle/>
                    <a:p>
                      <a:pPr algn="ctr" rtl="0" fontAlgn="ctr"/>
                      <a:r>
                        <a:rPr lang="en-US" sz="1100" b="0"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tcPr>
                </a:tc>
                <a:tc>
                  <a:txBody>
                    <a:bodyPr/>
                    <a:lstStyle/>
                    <a:p>
                      <a:pPr algn="l" rtl="0" fontAlgn="ctr"/>
                      <a:r>
                        <a:rPr lang="en-US" sz="1100" b="1"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rtl="0" fontAlgn="ctr"/>
                      <a:r>
                        <a:rPr lang="en-US" sz="1100" b="0"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cs typeface="Arial" panose="020B0604020202020204" pitchFamily="34" charset="0"/>
                        </a:rPr>
                        <a:t>-1.033</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rgbClr val="00B0F0"/>
                    </a:solidFill>
                  </a:tcPr>
                </a:tc>
                <a:tc>
                  <a:txBody>
                    <a:bodyPr/>
                    <a:lstStyle/>
                    <a:p>
                      <a:pPr algn="ctr" rtl="0" fontAlgn="ctr"/>
                      <a:r>
                        <a:rPr lang="en-US" sz="1100" b="0"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tcPr>
                </a:tc>
                <a:extLst>
                  <a:ext uri="{0D108BD9-81ED-4DB2-BD59-A6C34878D82A}">
                    <a16:rowId xmlns:a16="http://schemas.microsoft.com/office/drawing/2014/main" val="431941610"/>
                  </a:ext>
                </a:extLst>
              </a:tr>
              <a:tr h="161171">
                <a:tc>
                  <a:txBody>
                    <a:bodyPr/>
                    <a:lstStyle/>
                    <a:p>
                      <a:pPr algn="l" rtl="0" fontAlgn="ctr"/>
                      <a:r>
                        <a:rPr lang="en-US" sz="1100" b="1" i="0" u="none" strike="noStrike" dirty="0">
                          <a:solidFill>
                            <a:srgbClr val="000000"/>
                          </a:solidFill>
                          <a:effectLst/>
                          <a:latin typeface="Arial" panose="020B0604020202020204" pitchFamily="34" charset="0"/>
                          <a:cs typeface="Arial" panose="020B0604020202020204" pitchFamily="34" charset="0"/>
                        </a:rPr>
                        <a:t>Adjusted R</a:t>
                      </a:r>
                      <a:r>
                        <a:rPr lang="en-US" sz="1100" b="1" i="0" u="none" strike="noStrike" baseline="30000" dirty="0">
                          <a:solidFill>
                            <a:srgbClr val="000000"/>
                          </a:solidFill>
                          <a:effectLst/>
                          <a:latin typeface="Arial" panose="020B0604020202020204" pitchFamily="34" charset="0"/>
                          <a:cs typeface="Arial" panose="020B0604020202020204" pitchFamily="34" charset="0"/>
                        </a:rPr>
                        <a:t>2</a:t>
                      </a:r>
                      <a:endParaRPr lang="en-US" sz="1100" b="1" i="0" u="none" strike="noStrike" dirty="0">
                        <a:solidFill>
                          <a:srgbClr val="000000"/>
                        </a:solidFill>
                        <a:effectLst/>
                        <a:latin typeface="Arial" panose="020B0604020202020204" pitchFamily="34" charset="0"/>
                        <a:cs typeface="Arial" panose="020B0604020202020204" pitchFamily="34" charset="0"/>
                      </a:endParaRP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100" b="1" i="0" u="none" strike="noStrike">
                          <a:solidFill>
                            <a:srgbClr val="000000"/>
                          </a:solidFill>
                          <a:effectLst/>
                          <a:latin typeface="Arial" panose="020B0604020202020204" pitchFamily="34" charset="0"/>
                          <a:cs typeface="Arial" panose="020B0604020202020204" pitchFamily="34" charset="0"/>
                        </a:rPr>
                        <a:t>0.290</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100" b="1" i="0" u="none" strike="noStrike">
                          <a:solidFill>
                            <a:srgbClr val="000000"/>
                          </a:solidFill>
                          <a:effectLst/>
                          <a:latin typeface="Arial" panose="020B0604020202020204" pitchFamily="34" charset="0"/>
                          <a:cs typeface="Arial" panose="020B0604020202020204" pitchFamily="34" charset="0"/>
                        </a:rPr>
                        <a:t>0.525</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100" b="1" i="0" u="none" strike="noStrike">
                          <a:solidFill>
                            <a:srgbClr val="000000"/>
                          </a:solidFill>
                          <a:effectLst/>
                          <a:latin typeface="Arial" panose="020B0604020202020204" pitchFamily="34" charset="0"/>
                          <a:cs typeface="Arial" panose="020B0604020202020204" pitchFamily="34" charset="0"/>
                        </a:rPr>
                        <a:t>0.360</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100" b="1" i="0" u="none" strike="noStrike">
                          <a:solidFill>
                            <a:srgbClr val="000000"/>
                          </a:solidFill>
                          <a:effectLst/>
                          <a:latin typeface="Arial" panose="020B0604020202020204" pitchFamily="34" charset="0"/>
                          <a:cs typeface="Arial" panose="020B0604020202020204" pitchFamily="34" charset="0"/>
                        </a:rPr>
                        <a:t>0.441</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100" b="1" i="0" u="none" strike="noStrike">
                          <a:solidFill>
                            <a:srgbClr val="000000"/>
                          </a:solidFill>
                          <a:effectLst/>
                          <a:latin typeface="Arial" panose="020B0604020202020204" pitchFamily="34" charset="0"/>
                          <a:cs typeface="Arial" panose="020B0604020202020204" pitchFamily="34" charset="0"/>
                        </a:rPr>
                        <a:t>0.350</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100" b="1" i="0" u="none" strike="noStrike">
                          <a:solidFill>
                            <a:srgbClr val="000000"/>
                          </a:solidFill>
                          <a:effectLst/>
                          <a:latin typeface="Arial" panose="020B0604020202020204" pitchFamily="34" charset="0"/>
                          <a:cs typeface="Arial" panose="020B0604020202020204" pitchFamily="34" charset="0"/>
                        </a:rPr>
                        <a:t>0.196</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ctr"/>
                      <a:r>
                        <a:rPr lang="en-US" sz="1100" b="1" i="0" u="none" strike="noStrike" dirty="0">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rtl="0" fontAlgn="ctr"/>
                      <a:r>
                        <a:rPr lang="en-US" sz="1100" b="1" i="0" u="none" strike="noStrike" dirty="0">
                          <a:solidFill>
                            <a:srgbClr val="000000"/>
                          </a:solidFill>
                          <a:effectLst/>
                          <a:latin typeface="Arial" panose="020B0604020202020204" pitchFamily="34" charset="0"/>
                          <a:cs typeface="Arial" panose="020B0604020202020204" pitchFamily="34" charset="0"/>
                        </a:rPr>
                        <a:t>0.436</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100" b="1" i="0" u="none" strike="noStrike" dirty="0">
                          <a:solidFill>
                            <a:srgbClr val="000000"/>
                          </a:solidFill>
                          <a:effectLst/>
                          <a:latin typeface="Arial" panose="020B0604020202020204" pitchFamily="34" charset="0"/>
                          <a:cs typeface="Arial" panose="020B0604020202020204" pitchFamily="34" charset="0"/>
                        </a:rPr>
                        <a:t>0.552</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100" b="1" i="0" u="none" strike="noStrike">
                          <a:solidFill>
                            <a:srgbClr val="000000"/>
                          </a:solidFill>
                          <a:effectLst/>
                          <a:latin typeface="Arial" panose="020B0604020202020204" pitchFamily="34" charset="0"/>
                          <a:cs typeface="Arial" panose="020B0604020202020204" pitchFamily="34" charset="0"/>
                        </a:rPr>
                        <a:t>0.257</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ctr"/>
                      <a:r>
                        <a:rPr lang="en-US" sz="1100" b="1"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rtl="0" fontAlgn="ctr"/>
                      <a:r>
                        <a:rPr lang="en-US" sz="1100" b="1" i="0" u="none" strike="noStrike" dirty="0">
                          <a:solidFill>
                            <a:srgbClr val="000000"/>
                          </a:solidFill>
                          <a:effectLst/>
                          <a:latin typeface="Arial" panose="020B0604020202020204" pitchFamily="34" charset="0"/>
                          <a:cs typeface="Arial" panose="020B0604020202020204" pitchFamily="34" charset="0"/>
                        </a:rPr>
                        <a:t>0.500</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100" b="1" i="0" u="none" strike="noStrike">
                          <a:solidFill>
                            <a:srgbClr val="000000"/>
                          </a:solidFill>
                          <a:effectLst/>
                          <a:latin typeface="Arial" panose="020B0604020202020204" pitchFamily="34" charset="0"/>
                          <a:cs typeface="Arial" panose="020B0604020202020204" pitchFamily="34" charset="0"/>
                        </a:rPr>
                        <a:t>0.692</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100" b="1" i="0" u="none" strike="noStrike" dirty="0">
                          <a:solidFill>
                            <a:srgbClr val="000000"/>
                          </a:solidFill>
                          <a:effectLst/>
                          <a:latin typeface="Arial" panose="020B0604020202020204" pitchFamily="34" charset="0"/>
                          <a:cs typeface="Arial" panose="020B0604020202020204" pitchFamily="34" charset="0"/>
                        </a:rPr>
                        <a:t>0.437</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09251450"/>
                  </a:ext>
                </a:extLst>
              </a:tr>
            </a:tbl>
          </a:graphicData>
        </a:graphic>
      </p:graphicFrame>
      <p:sp>
        <p:nvSpPr>
          <p:cNvPr id="9" name="TextBox 8">
            <a:extLst>
              <a:ext uri="{FF2B5EF4-FFF2-40B4-BE49-F238E27FC236}">
                <a16:creationId xmlns:a16="http://schemas.microsoft.com/office/drawing/2014/main" id="{F3A05708-448F-CF48-97D3-C0AF58C674E8}"/>
              </a:ext>
            </a:extLst>
          </p:cNvPr>
          <p:cNvSpPr txBox="1"/>
          <p:nvPr/>
        </p:nvSpPr>
        <p:spPr>
          <a:xfrm>
            <a:off x="13251" y="5298595"/>
            <a:ext cx="8501483" cy="615553"/>
          </a:xfrm>
          <a:prstGeom prst="rect">
            <a:avLst/>
          </a:prstGeom>
          <a:noFill/>
        </p:spPr>
        <p:txBody>
          <a:bodyPr wrap="square" rtlCol="0">
            <a:spAutoFit/>
          </a:bodyPr>
          <a:lstStyle/>
          <a:p>
            <a:pPr marL="285750" indent="-285750">
              <a:buFont typeface="Arial" panose="020B0604020202020204" pitchFamily="34" charset="0"/>
              <a:buChar char="•"/>
            </a:pPr>
            <a:r>
              <a:rPr lang="en-US" sz="1700" u="sng" dirty="0"/>
              <a:t>Factors that were </a:t>
            </a:r>
            <a:r>
              <a:rPr lang="en-US" sz="1700" b="1" u="sng" dirty="0"/>
              <a:t>not significant</a:t>
            </a:r>
            <a:r>
              <a:rPr lang="en-US" sz="1700" u="sng" dirty="0"/>
              <a:t> predictors of </a:t>
            </a:r>
            <a:r>
              <a:rPr lang="en-US" sz="1700" u="sng" dirty="0" err="1"/>
              <a:t>MSE:minMSE</a:t>
            </a:r>
            <a:r>
              <a:rPr lang="en-US" sz="1700" u="sng" dirty="0"/>
              <a:t> ratio</a:t>
            </a:r>
            <a:r>
              <a:rPr lang="en-US" sz="1700" dirty="0"/>
              <a:t>:                                                  ANOVA B&amp;H p-value, Average Expression at 30 minutes, Eccentricity</a:t>
            </a:r>
          </a:p>
        </p:txBody>
      </p:sp>
      <p:sp>
        <p:nvSpPr>
          <p:cNvPr id="11" name="TextBox 10">
            <a:extLst>
              <a:ext uri="{FF2B5EF4-FFF2-40B4-BE49-F238E27FC236}">
                <a16:creationId xmlns:a16="http://schemas.microsoft.com/office/drawing/2014/main" id="{1C000261-4D25-BE40-B07A-14069B474F44}"/>
              </a:ext>
            </a:extLst>
          </p:cNvPr>
          <p:cNvSpPr txBox="1"/>
          <p:nvPr/>
        </p:nvSpPr>
        <p:spPr>
          <a:xfrm>
            <a:off x="0" y="5966003"/>
            <a:ext cx="7893423" cy="615553"/>
          </a:xfrm>
          <a:prstGeom prst="rect">
            <a:avLst/>
          </a:prstGeom>
          <a:noFill/>
        </p:spPr>
        <p:txBody>
          <a:bodyPr wrap="square" rtlCol="0">
            <a:spAutoFit/>
          </a:bodyPr>
          <a:lstStyle/>
          <a:p>
            <a:pPr marL="285750" indent="-285750">
              <a:buFont typeface="Arial" panose="020B0604020202020204" pitchFamily="34" charset="0"/>
              <a:buChar char="•"/>
            </a:pPr>
            <a:r>
              <a:rPr lang="en-US" sz="1700" u="sng" dirty="0"/>
              <a:t>Factors that were </a:t>
            </a:r>
            <a:r>
              <a:rPr lang="en-US" sz="1700" b="1" u="sng" dirty="0"/>
              <a:t>consistently significant</a:t>
            </a:r>
            <a:r>
              <a:rPr lang="en-US" sz="1700" u="sng" dirty="0"/>
              <a:t> predictors of </a:t>
            </a:r>
            <a:r>
              <a:rPr lang="en-US" sz="1700" u="sng" dirty="0" err="1"/>
              <a:t>MSE:minMSE</a:t>
            </a:r>
            <a:r>
              <a:rPr lang="en-US" sz="1700" u="sng" dirty="0"/>
              <a:t> ratio: </a:t>
            </a:r>
            <a:r>
              <a:rPr lang="en-US" sz="1700" dirty="0"/>
              <a:t>Average Expression at 15 minutes, Eigenvector Centrality </a:t>
            </a:r>
          </a:p>
        </p:txBody>
      </p:sp>
    </p:spTree>
    <p:extLst>
      <p:ext uri="{BB962C8B-B14F-4D97-AF65-F5344CB8AC3E}">
        <p14:creationId xmlns:p14="http://schemas.microsoft.com/office/powerpoint/2010/main" val="4174023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74009"/>
            <a:ext cx="8229600" cy="990600"/>
          </a:xfrm>
        </p:spPr>
        <p:txBody>
          <a:bodyPr>
            <a:normAutofit/>
          </a:bodyPr>
          <a:lstStyle/>
          <a:p>
            <a:r>
              <a:rPr lang="en-US" sz="3200" b="1" dirty="0"/>
              <a:t>Outline</a:t>
            </a:r>
          </a:p>
        </p:txBody>
      </p:sp>
      <p:sp>
        <p:nvSpPr>
          <p:cNvPr id="3" name="Content Placeholder 2"/>
          <p:cNvSpPr>
            <a:spLocks noGrp="1"/>
          </p:cNvSpPr>
          <p:nvPr>
            <p:ph idx="1"/>
          </p:nvPr>
        </p:nvSpPr>
        <p:spPr>
          <a:xfrm>
            <a:off x="294968" y="1364610"/>
            <a:ext cx="8728262" cy="5208468"/>
          </a:xfrm>
        </p:spPr>
        <p:txBody>
          <a:bodyPr>
            <a:noAutofit/>
          </a:bodyPr>
          <a:lstStyle/>
          <a:p>
            <a:r>
              <a:rPr lang="en-US" sz="2200" b="1" dirty="0">
                <a:solidFill>
                  <a:schemeClr val="bg1">
                    <a:lumMod val="75000"/>
                  </a:schemeClr>
                </a:solidFill>
              </a:rPr>
              <a:t>Yeast respond to cold shock by changing gene expression.</a:t>
            </a:r>
          </a:p>
          <a:p>
            <a:pPr lvl="1"/>
            <a:r>
              <a:rPr lang="en-US" sz="2200" b="1" dirty="0">
                <a:solidFill>
                  <a:schemeClr val="bg1">
                    <a:lumMod val="75000"/>
                  </a:schemeClr>
                </a:solidFill>
              </a:rPr>
              <a:t>The transcription factors regulating the early </a:t>
            </a:r>
          </a:p>
          <a:p>
            <a:pPr marL="466725" lvl="1" indent="0">
              <a:buNone/>
            </a:pPr>
            <a:r>
              <a:rPr lang="en-US" sz="2200" b="1" dirty="0">
                <a:solidFill>
                  <a:schemeClr val="bg1">
                    <a:lumMod val="75000"/>
                  </a:schemeClr>
                </a:solidFill>
              </a:rPr>
              <a:t>cold response are unknown.</a:t>
            </a:r>
          </a:p>
          <a:p>
            <a:endParaRPr lang="en-US" sz="2200" b="1" dirty="0">
              <a:solidFill>
                <a:schemeClr val="bg1">
                  <a:lumMod val="75000"/>
                </a:schemeClr>
              </a:solidFill>
            </a:endParaRPr>
          </a:p>
          <a:p>
            <a:r>
              <a:rPr lang="en-US" sz="2200" b="1" dirty="0">
                <a:solidFill>
                  <a:schemeClr val="bg1">
                    <a:lumMod val="75000"/>
                  </a:schemeClr>
                </a:solidFill>
              </a:rPr>
              <a:t>GRNmap was used to model six candidate gene regulatory networks that might regulate the response to cold shock.</a:t>
            </a:r>
          </a:p>
          <a:p>
            <a:endParaRPr lang="en-US" sz="2200" b="1" dirty="0"/>
          </a:p>
          <a:p>
            <a:r>
              <a:rPr lang="en-US" sz="2200" b="1" dirty="0"/>
              <a:t>Comparative analysis of the networks with random networks reveals network motifs important for controlling the response.</a:t>
            </a:r>
          </a:p>
          <a:p>
            <a:endParaRPr lang="en-US" sz="2200" b="1" dirty="0"/>
          </a:p>
          <a:p>
            <a:r>
              <a:rPr lang="en-US" sz="2200" b="1" dirty="0">
                <a:solidFill>
                  <a:schemeClr val="bg1">
                    <a:lumMod val="75000"/>
                  </a:schemeClr>
                </a:solidFill>
              </a:rPr>
              <a:t>Consolidated motifs inform further microarray experiments.</a:t>
            </a:r>
          </a:p>
        </p:txBody>
      </p:sp>
    </p:spTree>
    <p:extLst>
      <p:ext uri="{BB962C8B-B14F-4D97-AF65-F5344CB8AC3E}">
        <p14:creationId xmlns:p14="http://schemas.microsoft.com/office/powerpoint/2010/main" val="15996744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FA0AD-68BF-A545-8940-5A7029BE6EF4}"/>
              </a:ext>
            </a:extLst>
          </p:cNvPr>
          <p:cNvSpPr txBox="1">
            <a:spLocks/>
          </p:cNvSpPr>
          <p:nvPr/>
        </p:nvSpPr>
        <p:spPr>
          <a:xfrm>
            <a:off x="138223" y="376097"/>
            <a:ext cx="8897711" cy="1009406"/>
          </a:xfrm>
          <a:prstGeom prst="rect">
            <a:avLst/>
          </a:prstGeom>
        </p:spPr>
        <p:txBody>
          <a:bodyPr>
            <a:no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US" sz="2700" b="1" dirty="0">
                <a:latin typeface="Arial" panose="020B0604020202020204" pitchFamily="34" charset="0"/>
                <a:cs typeface="Arial" panose="020B0604020202020204" pitchFamily="34" charset="0"/>
              </a:rPr>
              <a:t>Modeling Revealed Consistent Regulatory Relationships Among Sets of Transcription Factors</a:t>
            </a:r>
          </a:p>
        </p:txBody>
      </p:sp>
      <p:graphicFrame>
        <p:nvGraphicFramePr>
          <p:cNvPr id="4" name="Table 3">
            <a:extLst>
              <a:ext uri="{FF2B5EF4-FFF2-40B4-BE49-F238E27FC236}">
                <a16:creationId xmlns:a16="http://schemas.microsoft.com/office/drawing/2014/main" id="{D5292940-1A04-544B-8DBC-F46CC0191FD2}"/>
              </a:ext>
            </a:extLst>
          </p:cNvPr>
          <p:cNvGraphicFramePr>
            <a:graphicFrameLocks noGrp="1"/>
          </p:cNvGraphicFramePr>
          <p:nvPr>
            <p:extLst/>
          </p:nvPr>
        </p:nvGraphicFramePr>
        <p:xfrm>
          <a:off x="138223" y="1464580"/>
          <a:ext cx="7234022" cy="5213302"/>
        </p:xfrm>
        <a:graphic>
          <a:graphicData uri="http://schemas.openxmlformats.org/drawingml/2006/table">
            <a:tbl>
              <a:tblPr/>
              <a:tblGrid>
                <a:gridCol w="1096066">
                  <a:extLst>
                    <a:ext uri="{9D8B030D-6E8A-4147-A177-3AD203B41FA5}">
                      <a16:colId xmlns:a16="http://schemas.microsoft.com/office/drawing/2014/main" val="21414373"/>
                    </a:ext>
                  </a:extLst>
                </a:gridCol>
                <a:gridCol w="434118">
                  <a:extLst>
                    <a:ext uri="{9D8B030D-6E8A-4147-A177-3AD203B41FA5}">
                      <a16:colId xmlns:a16="http://schemas.microsoft.com/office/drawing/2014/main" val="1010719465"/>
                    </a:ext>
                  </a:extLst>
                </a:gridCol>
                <a:gridCol w="431707">
                  <a:extLst>
                    <a:ext uri="{9D8B030D-6E8A-4147-A177-3AD203B41FA5}">
                      <a16:colId xmlns:a16="http://schemas.microsoft.com/office/drawing/2014/main" val="4099157551"/>
                    </a:ext>
                  </a:extLst>
                </a:gridCol>
                <a:gridCol w="431707">
                  <a:extLst>
                    <a:ext uri="{9D8B030D-6E8A-4147-A177-3AD203B41FA5}">
                      <a16:colId xmlns:a16="http://schemas.microsoft.com/office/drawing/2014/main" val="1678469326"/>
                    </a:ext>
                  </a:extLst>
                </a:gridCol>
                <a:gridCol w="431707">
                  <a:extLst>
                    <a:ext uri="{9D8B030D-6E8A-4147-A177-3AD203B41FA5}">
                      <a16:colId xmlns:a16="http://schemas.microsoft.com/office/drawing/2014/main" val="1354811452"/>
                    </a:ext>
                  </a:extLst>
                </a:gridCol>
                <a:gridCol w="431707">
                  <a:extLst>
                    <a:ext uri="{9D8B030D-6E8A-4147-A177-3AD203B41FA5}">
                      <a16:colId xmlns:a16="http://schemas.microsoft.com/office/drawing/2014/main" val="64468640"/>
                    </a:ext>
                  </a:extLst>
                </a:gridCol>
                <a:gridCol w="431707">
                  <a:extLst>
                    <a:ext uri="{9D8B030D-6E8A-4147-A177-3AD203B41FA5}">
                      <a16:colId xmlns:a16="http://schemas.microsoft.com/office/drawing/2014/main" val="2773955095"/>
                    </a:ext>
                  </a:extLst>
                </a:gridCol>
                <a:gridCol w="955061">
                  <a:extLst>
                    <a:ext uri="{9D8B030D-6E8A-4147-A177-3AD203B41FA5}">
                      <a16:colId xmlns:a16="http://schemas.microsoft.com/office/drawing/2014/main" val="3022971936"/>
                    </a:ext>
                  </a:extLst>
                </a:gridCol>
                <a:gridCol w="431707">
                  <a:extLst>
                    <a:ext uri="{9D8B030D-6E8A-4147-A177-3AD203B41FA5}">
                      <a16:colId xmlns:a16="http://schemas.microsoft.com/office/drawing/2014/main" val="136270560"/>
                    </a:ext>
                  </a:extLst>
                </a:gridCol>
                <a:gridCol w="431707">
                  <a:extLst>
                    <a:ext uri="{9D8B030D-6E8A-4147-A177-3AD203B41FA5}">
                      <a16:colId xmlns:a16="http://schemas.microsoft.com/office/drawing/2014/main" val="3527067450"/>
                    </a:ext>
                  </a:extLst>
                </a:gridCol>
                <a:gridCol w="431707">
                  <a:extLst>
                    <a:ext uri="{9D8B030D-6E8A-4147-A177-3AD203B41FA5}">
                      <a16:colId xmlns:a16="http://schemas.microsoft.com/office/drawing/2014/main" val="3235875458"/>
                    </a:ext>
                  </a:extLst>
                </a:gridCol>
                <a:gridCol w="431707">
                  <a:extLst>
                    <a:ext uri="{9D8B030D-6E8A-4147-A177-3AD203B41FA5}">
                      <a16:colId xmlns:a16="http://schemas.microsoft.com/office/drawing/2014/main" val="662035800"/>
                    </a:ext>
                  </a:extLst>
                </a:gridCol>
                <a:gridCol w="431707">
                  <a:extLst>
                    <a:ext uri="{9D8B030D-6E8A-4147-A177-3AD203B41FA5}">
                      <a16:colId xmlns:a16="http://schemas.microsoft.com/office/drawing/2014/main" val="765586967"/>
                    </a:ext>
                  </a:extLst>
                </a:gridCol>
                <a:gridCol w="431707">
                  <a:extLst>
                    <a:ext uri="{9D8B030D-6E8A-4147-A177-3AD203B41FA5}">
                      <a16:colId xmlns:a16="http://schemas.microsoft.com/office/drawing/2014/main" val="2246780204"/>
                    </a:ext>
                  </a:extLst>
                </a:gridCol>
              </a:tblGrid>
              <a:tr h="143023">
                <a:tc>
                  <a:txBody>
                    <a:bodyPr/>
                    <a:lstStyle/>
                    <a:p>
                      <a:endParaRPr lang="en-US" sz="1000">
                        <a:effectLst/>
                        <a:latin typeface="Times New Roman" panose="02020603050405020304" pitchFamily="18" charset="0"/>
                        <a:cs typeface="Times New Roman" panose="02020603050405020304" pitchFamily="18" charset="0"/>
                      </a:endParaRPr>
                    </a:p>
                  </a:txBody>
                  <a:tcPr marL="55984" marR="55984" marT="0" marB="0" anchor="ctr">
                    <a:lnL>
                      <a:noFill/>
                    </a:lnL>
                    <a:lnR>
                      <a:noFill/>
                    </a:lnR>
                    <a:lnT>
                      <a:noFill/>
                    </a:lnT>
                    <a:lnB>
                      <a:noFill/>
                    </a:lnB>
                  </a:tcPr>
                </a:tc>
                <a:tc>
                  <a:txBody>
                    <a:bodyPr/>
                    <a:lstStyle/>
                    <a:p>
                      <a:pPr marL="0" marR="0" algn="ctr">
                        <a:spcBef>
                          <a:spcPts val="0"/>
                        </a:spcBef>
                        <a:spcAft>
                          <a:spcPts val="0"/>
                        </a:spcAft>
                      </a:pPr>
                      <a:r>
                        <a:rPr lang="en-US" sz="1400" b="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db1</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ctr">
                    <a:lnL>
                      <a:noFill/>
                    </a:lnL>
                    <a:lnR>
                      <a:noFill/>
                    </a:lnR>
                    <a:lnT>
                      <a:noFill/>
                    </a:lnT>
                    <a:lnB>
                      <a:noFill/>
                    </a:lnB>
                  </a:tcPr>
                </a:tc>
                <a:tc>
                  <a:txBody>
                    <a:bodyPr/>
                    <a:lstStyle/>
                    <a:p>
                      <a:pPr marL="0" marR="0" algn="ctr">
                        <a:spcBef>
                          <a:spcPts val="0"/>
                        </a:spcBef>
                        <a:spcAft>
                          <a:spcPts val="0"/>
                        </a:spcAft>
                      </a:pPr>
                      <a:r>
                        <a:rPr lang="en-US" sz="1400" b="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db2</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ctr">
                    <a:lnL>
                      <a:noFill/>
                    </a:lnL>
                    <a:lnR>
                      <a:noFill/>
                    </a:lnR>
                    <a:lnT>
                      <a:noFill/>
                    </a:lnT>
                    <a:lnB>
                      <a:noFill/>
                    </a:lnB>
                  </a:tcPr>
                </a:tc>
                <a:tc>
                  <a:txBody>
                    <a:bodyPr/>
                    <a:lstStyle/>
                    <a:p>
                      <a:pPr marL="0" marR="0" algn="ctr">
                        <a:spcBef>
                          <a:spcPts val="0"/>
                        </a:spcBef>
                        <a:spcAft>
                          <a:spcPts val="0"/>
                        </a:spcAft>
                      </a:pPr>
                      <a:r>
                        <a:rPr lang="en-US" sz="1400" b="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db3</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ctr">
                    <a:lnL>
                      <a:noFill/>
                    </a:lnL>
                    <a:lnR>
                      <a:noFill/>
                    </a:lnR>
                    <a:lnT>
                      <a:noFill/>
                    </a:lnT>
                    <a:lnB>
                      <a:noFill/>
                    </a:lnB>
                  </a:tcPr>
                </a:tc>
                <a:tc>
                  <a:txBody>
                    <a:bodyPr/>
                    <a:lstStyle/>
                    <a:p>
                      <a:pPr marL="0" marR="0" algn="ctr">
                        <a:spcBef>
                          <a:spcPts val="0"/>
                        </a:spcBef>
                        <a:spcAft>
                          <a:spcPts val="0"/>
                        </a:spcAft>
                      </a:pPr>
                      <a:r>
                        <a:rPr lang="en-US" sz="1400" b="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db4</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ctr">
                    <a:lnL>
                      <a:noFill/>
                    </a:lnL>
                    <a:lnR>
                      <a:noFill/>
                    </a:lnR>
                    <a:lnT>
                      <a:noFill/>
                    </a:lnT>
                    <a:lnB>
                      <a:noFill/>
                    </a:lnB>
                  </a:tcPr>
                </a:tc>
                <a:tc>
                  <a:txBody>
                    <a:bodyPr/>
                    <a:lstStyle/>
                    <a:p>
                      <a:pPr marL="0" marR="0" algn="ctr">
                        <a:spcBef>
                          <a:spcPts val="0"/>
                        </a:spcBef>
                        <a:spcAft>
                          <a:spcPts val="0"/>
                        </a:spcAft>
                      </a:pPr>
                      <a:r>
                        <a:rPr lang="en-US" sz="1400" b="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db5</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ctr">
                    <a:lnL>
                      <a:noFill/>
                    </a:lnL>
                    <a:lnR>
                      <a:noFill/>
                    </a:lnR>
                    <a:lnT>
                      <a:noFill/>
                    </a:lnT>
                    <a:lnB>
                      <a:noFill/>
                    </a:lnB>
                  </a:tcPr>
                </a:tc>
                <a:tc>
                  <a:txBody>
                    <a:bodyPr/>
                    <a:lstStyle/>
                    <a:p>
                      <a:pPr marL="0" marR="0" algn="ctr">
                        <a:spcBef>
                          <a:spcPts val="0"/>
                        </a:spcBef>
                        <a:spcAft>
                          <a:spcPts val="0"/>
                        </a:spcAft>
                      </a:pPr>
                      <a:r>
                        <a:rPr lang="en-US" sz="1400" b="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db6</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ctr">
                    <a:lnL>
                      <a:noFill/>
                    </a:lnL>
                    <a:lnR>
                      <a:noFill/>
                    </a:lnR>
                    <a:lnT>
                      <a:noFill/>
                    </a:lnT>
                    <a:lnB>
                      <a:noFill/>
                    </a:lnB>
                  </a:tcPr>
                </a:tc>
                <a:tc>
                  <a:txBody>
                    <a:bodyPr/>
                    <a:lstStyle/>
                    <a:p>
                      <a:endParaRPr lang="en-US" sz="1400" dirty="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pPr marL="0" marR="0" algn="ctr">
                        <a:spcBef>
                          <a:spcPts val="0"/>
                        </a:spcBef>
                        <a:spcAft>
                          <a:spcPts val="0"/>
                        </a:spcAft>
                      </a:pPr>
                      <a:r>
                        <a:rPr lang="en-US" sz="1400" b="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db1</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ctr">
                    <a:lnL>
                      <a:noFill/>
                    </a:lnL>
                    <a:lnR>
                      <a:noFill/>
                    </a:lnR>
                    <a:lnT>
                      <a:noFill/>
                    </a:lnT>
                    <a:lnB>
                      <a:noFill/>
                    </a:lnB>
                  </a:tcPr>
                </a:tc>
                <a:tc>
                  <a:txBody>
                    <a:bodyPr/>
                    <a:lstStyle/>
                    <a:p>
                      <a:pPr marL="0" marR="0" algn="ctr">
                        <a:spcBef>
                          <a:spcPts val="0"/>
                        </a:spcBef>
                        <a:spcAft>
                          <a:spcPts val="0"/>
                        </a:spcAft>
                      </a:pPr>
                      <a:r>
                        <a:rPr lang="en-US" sz="1400" b="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db2</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ctr">
                    <a:lnL>
                      <a:noFill/>
                    </a:lnL>
                    <a:lnR>
                      <a:noFill/>
                    </a:lnR>
                    <a:lnT>
                      <a:noFill/>
                    </a:lnT>
                    <a:lnB>
                      <a:noFill/>
                    </a:lnB>
                  </a:tcPr>
                </a:tc>
                <a:tc>
                  <a:txBody>
                    <a:bodyPr/>
                    <a:lstStyle/>
                    <a:p>
                      <a:pPr marL="0" marR="0" algn="ctr">
                        <a:spcBef>
                          <a:spcPts val="0"/>
                        </a:spcBef>
                        <a:spcAft>
                          <a:spcPts val="0"/>
                        </a:spcAft>
                      </a:pPr>
                      <a:r>
                        <a:rPr lang="en-US" sz="1400" b="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db3</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ctr">
                    <a:lnL>
                      <a:noFill/>
                    </a:lnL>
                    <a:lnR>
                      <a:noFill/>
                    </a:lnR>
                    <a:lnT>
                      <a:noFill/>
                    </a:lnT>
                    <a:lnB>
                      <a:noFill/>
                    </a:lnB>
                  </a:tcPr>
                </a:tc>
                <a:tc>
                  <a:txBody>
                    <a:bodyPr/>
                    <a:lstStyle/>
                    <a:p>
                      <a:pPr marL="0" marR="0" algn="ctr">
                        <a:spcBef>
                          <a:spcPts val="0"/>
                        </a:spcBef>
                        <a:spcAft>
                          <a:spcPts val="0"/>
                        </a:spcAft>
                      </a:pPr>
                      <a:r>
                        <a:rPr lang="en-US" sz="1400" b="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db4</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ctr">
                    <a:lnL>
                      <a:noFill/>
                    </a:lnL>
                    <a:lnR>
                      <a:noFill/>
                    </a:lnR>
                    <a:lnT>
                      <a:noFill/>
                    </a:lnT>
                    <a:lnB>
                      <a:noFill/>
                    </a:lnB>
                  </a:tcPr>
                </a:tc>
                <a:tc>
                  <a:txBody>
                    <a:bodyPr/>
                    <a:lstStyle/>
                    <a:p>
                      <a:pPr marL="0" marR="0" algn="ctr">
                        <a:spcBef>
                          <a:spcPts val="0"/>
                        </a:spcBef>
                        <a:spcAft>
                          <a:spcPts val="0"/>
                        </a:spcAft>
                      </a:pPr>
                      <a:r>
                        <a:rPr lang="en-US" sz="1400" b="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db5</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ctr">
                    <a:lnL>
                      <a:noFill/>
                    </a:lnL>
                    <a:lnR>
                      <a:noFill/>
                    </a:lnR>
                    <a:lnT>
                      <a:noFill/>
                    </a:lnT>
                    <a:lnB>
                      <a:noFill/>
                    </a:lnB>
                  </a:tcPr>
                </a:tc>
                <a:tc>
                  <a:txBody>
                    <a:bodyPr/>
                    <a:lstStyle/>
                    <a:p>
                      <a:pPr marL="0" marR="0" algn="ctr">
                        <a:spcBef>
                          <a:spcPts val="0"/>
                        </a:spcBef>
                        <a:spcAft>
                          <a:spcPts val="0"/>
                        </a:spcAft>
                      </a:pPr>
                      <a:r>
                        <a:rPr lang="en-US" sz="1400" b="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db6</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ctr">
                    <a:lnL>
                      <a:noFill/>
                    </a:lnL>
                    <a:lnR>
                      <a:noFill/>
                    </a:lnR>
                    <a:lnT>
                      <a:noFill/>
                    </a:lnT>
                    <a:lnB>
                      <a:noFill/>
                    </a:lnB>
                  </a:tcPr>
                </a:tc>
                <a:extLst>
                  <a:ext uri="{0D108BD9-81ED-4DB2-BD59-A6C34878D82A}">
                    <a16:rowId xmlns:a16="http://schemas.microsoft.com/office/drawing/2014/main" val="3158885926"/>
                  </a:ext>
                </a:extLst>
              </a:tr>
              <a:tr h="143023">
                <a:tc>
                  <a:txBody>
                    <a:bodyPr/>
                    <a:lstStyle/>
                    <a:p>
                      <a:pPr marL="0" marR="0" algn="ctr">
                        <a:spcBef>
                          <a:spcPts val="0"/>
                        </a:spcBef>
                        <a:spcAft>
                          <a:spcPts val="0"/>
                        </a:spcAft>
                      </a:pPr>
                      <a:r>
                        <a:rPr lang="en-US" sz="9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ABF1-&gt;ASF1</a:t>
                      </a:r>
                      <a:endParaRPr lang="en-US" sz="9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ctr">
                    <a:lnL>
                      <a:noFill/>
                    </a:lnL>
                    <a:lnR>
                      <a:noFill/>
                    </a:lnR>
                    <a:lnT>
                      <a:noFill/>
                    </a:lnT>
                    <a:lnB>
                      <a:noFill/>
                    </a:lnB>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E6A8A8"/>
                    </a:solidFill>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pPr marL="0" marR="0" algn="ctr">
                        <a:spcBef>
                          <a:spcPts val="0"/>
                        </a:spcBef>
                        <a:spcAft>
                          <a:spcPts val="0"/>
                        </a:spcAft>
                      </a:pPr>
                      <a:r>
                        <a:rPr lang="en-US" sz="9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MCM1-&gt;SWI4</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ctr">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F9E8E8"/>
                    </a:solidFill>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C0C0E9"/>
                    </a:solidFill>
                  </a:tcPr>
                </a:tc>
                <a:extLst>
                  <a:ext uri="{0D108BD9-81ED-4DB2-BD59-A6C34878D82A}">
                    <a16:rowId xmlns:a16="http://schemas.microsoft.com/office/drawing/2014/main" val="3657575566"/>
                  </a:ext>
                </a:extLst>
              </a:tr>
              <a:tr h="143023">
                <a:tc>
                  <a:txBody>
                    <a:bodyPr/>
                    <a:lstStyle/>
                    <a:p>
                      <a:pPr marL="0" marR="0" algn="ctr">
                        <a:spcBef>
                          <a:spcPts val="0"/>
                        </a:spcBef>
                        <a:spcAft>
                          <a:spcPts val="0"/>
                        </a:spcAft>
                      </a:pPr>
                      <a:r>
                        <a:rPr lang="en-US" sz="9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ABF1-&gt;ASH1</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ctr">
                    <a:lnL>
                      <a:noFill/>
                    </a:lnL>
                    <a:lnR>
                      <a:noFill/>
                    </a:lnR>
                    <a:lnT>
                      <a:noFill/>
                    </a:lnT>
                    <a:lnB>
                      <a:noFill/>
                    </a:lnB>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EEC5C5"/>
                    </a:solidFill>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pPr marL="0" marR="0" algn="ctr">
                        <a:spcBef>
                          <a:spcPts val="0"/>
                        </a:spcBef>
                        <a:spcAft>
                          <a:spcPts val="0"/>
                        </a:spcAft>
                      </a:pPr>
                      <a:r>
                        <a:rPr lang="en-US" sz="9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MCM1-&gt;SWI5</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ctr">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F5DBDB"/>
                    </a:solidFill>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extLst>
                  <a:ext uri="{0D108BD9-81ED-4DB2-BD59-A6C34878D82A}">
                    <a16:rowId xmlns:a16="http://schemas.microsoft.com/office/drawing/2014/main" val="4254154853"/>
                  </a:ext>
                </a:extLst>
              </a:tr>
              <a:tr h="143023">
                <a:tc>
                  <a:txBody>
                    <a:bodyPr/>
                    <a:lstStyle/>
                    <a:p>
                      <a:pPr marL="0" marR="0" algn="ctr">
                        <a:spcBef>
                          <a:spcPts val="0"/>
                        </a:spcBef>
                        <a:spcAft>
                          <a:spcPts val="0"/>
                        </a:spcAft>
                      </a:pPr>
                      <a:r>
                        <a:rPr lang="en-US" sz="9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ABF1-&gt;CST6</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ctr">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endParaRPr lang="en-US" sz="900" dirty="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FEFAFA"/>
                    </a:solidFill>
                  </a:tcPr>
                </a:tc>
                <a:tc>
                  <a:txBody>
                    <a:bodyPr/>
                    <a:lstStyle/>
                    <a:p>
                      <a:pPr marL="0" marR="0" algn="ctr">
                        <a:spcBef>
                          <a:spcPts val="0"/>
                        </a:spcBef>
                        <a:spcAft>
                          <a:spcPts val="0"/>
                        </a:spcAft>
                      </a:pPr>
                      <a:r>
                        <a:rPr lang="en-US" sz="9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MCM1-&gt;YHP1</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ctr">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E5A7A7"/>
                    </a:solidFill>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extLst>
                  <a:ext uri="{0D108BD9-81ED-4DB2-BD59-A6C34878D82A}">
                    <a16:rowId xmlns:a16="http://schemas.microsoft.com/office/drawing/2014/main" val="1330802478"/>
                  </a:ext>
                </a:extLst>
              </a:tr>
              <a:tr h="143023">
                <a:tc>
                  <a:txBody>
                    <a:bodyPr/>
                    <a:lstStyle/>
                    <a:p>
                      <a:pPr marL="0" marR="0" algn="ctr">
                        <a:spcBef>
                          <a:spcPts val="0"/>
                        </a:spcBef>
                        <a:spcAft>
                          <a:spcPts val="0"/>
                        </a:spcAft>
                      </a:pPr>
                      <a:r>
                        <a:rPr lang="en-US" sz="9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ABF1-&gt;HMO1</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ctr">
                    <a:lnL>
                      <a:noFill/>
                    </a:lnL>
                    <a:lnR>
                      <a:noFill/>
                    </a:lnR>
                    <a:lnT>
                      <a:noFill/>
                    </a:lnT>
                    <a:lnB>
                      <a:noFill/>
                    </a:lnB>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F6F6FC"/>
                    </a:solidFill>
                  </a:tcPr>
                </a:tc>
                <a:tc>
                  <a:txBody>
                    <a:bodyPr/>
                    <a:lstStyle/>
                    <a:p>
                      <a:endParaRPr lang="en-US" sz="900" dirty="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D3D3F0"/>
                    </a:solidFill>
                  </a:tcPr>
                </a:tc>
                <a:tc>
                  <a:txBody>
                    <a:bodyPr/>
                    <a:lstStyle/>
                    <a:p>
                      <a:pPr marL="0" marR="0" algn="ctr">
                        <a:spcBef>
                          <a:spcPts val="0"/>
                        </a:spcBef>
                        <a:spcAft>
                          <a:spcPts val="0"/>
                        </a:spcAft>
                      </a:pPr>
                      <a:r>
                        <a:rPr lang="en-US" sz="9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MCM1-&gt;YOX1</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ctr">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FCF5F5"/>
                    </a:solidFill>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extLst>
                  <a:ext uri="{0D108BD9-81ED-4DB2-BD59-A6C34878D82A}">
                    <a16:rowId xmlns:a16="http://schemas.microsoft.com/office/drawing/2014/main" val="3641578323"/>
                  </a:ext>
                </a:extLst>
              </a:tr>
              <a:tr h="143023">
                <a:tc>
                  <a:txBody>
                    <a:bodyPr/>
                    <a:lstStyle/>
                    <a:p>
                      <a:pPr marL="0" marR="0" algn="ctr">
                        <a:spcBef>
                          <a:spcPts val="0"/>
                        </a:spcBef>
                        <a:spcAft>
                          <a:spcPts val="0"/>
                        </a:spcAft>
                      </a:pPr>
                      <a:r>
                        <a:rPr lang="en-US" sz="9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ABF1-&gt;MGA2</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ctr">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B1B1E4"/>
                    </a:solidFill>
                  </a:tcPr>
                </a:tc>
                <a:tc>
                  <a:txBody>
                    <a:bodyPr/>
                    <a:lstStyle/>
                    <a:p>
                      <a:pPr marL="0" marR="0" algn="ctr">
                        <a:spcBef>
                          <a:spcPts val="0"/>
                        </a:spcBef>
                        <a:spcAft>
                          <a:spcPts val="0"/>
                        </a:spcAft>
                      </a:pPr>
                      <a:r>
                        <a:rPr lang="en-US" sz="9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MSN2-&gt;AFT2</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ctr">
                    <a:lnL>
                      <a:noFill/>
                    </a:lnL>
                    <a:lnR>
                      <a:noFill/>
                    </a:lnR>
                    <a:lnT>
                      <a:noFill/>
                    </a:lnT>
                    <a:lnB>
                      <a:noFill/>
                    </a:lnB>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B40000"/>
                    </a:solidFill>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extLst>
                  <a:ext uri="{0D108BD9-81ED-4DB2-BD59-A6C34878D82A}">
                    <a16:rowId xmlns:a16="http://schemas.microsoft.com/office/drawing/2014/main" val="790700355"/>
                  </a:ext>
                </a:extLst>
              </a:tr>
              <a:tr h="143023">
                <a:tc>
                  <a:txBody>
                    <a:bodyPr/>
                    <a:lstStyle/>
                    <a:p>
                      <a:pPr marL="0" marR="0" algn="ctr">
                        <a:spcBef>
                          <a:spcPts val="0"/>
                        </a:spcBef>
                        <a:spcAft>
                          <a:spcPts val="0"/>
                        </a:spcAft>
                      </a:pPr>
                      <a:r>
                        <a:rPr lang="en-US" sz="9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ABF1-&gt;MSN4</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ctr">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DA7F7F"/>
                    </a:solidFill>
                  </a:tcPr>
                </a:tc>
                <a:tc>
                  <a:txBody>
                    <a:bodyPr/>
                    <a:lstStyle/>
                    <a:p>
                      <a:pPr marL="0" marR="0" algn="ctr">
                        <a:spcBef>
                          <a:spcPts val="0"/>
                        </a:spcBef>
                        <a:spcAft>
                          <a:spcPts val="0"/>
                        </a:spcAft>
                      </a:pPr>
                      <a:r>
                        <a:rPr lang="en-US" sz="9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MSN2-&gt;ASF1</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ctr">
                    <a:lnL>
                      <a:noFill/>
                    </a:lnL>
                    <a:lnR>
                      <a:noFill/>
                    </a:lnR>
                    <a:lnT>
                      <a:noFill/>
                    </a:lnT>
                    <a:lnB>
                      <a:noFill/>
                    </a:lnB>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FCF4F4"/>
                    </a:solidFill>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extLst>
                  <a:ext uri="{0D108BD9-81ED-4DB2-BD59-A6C34878D82A}">
                    <a16:rowId xmlns:a16="http://schemas.microsoft.com/office/drawing/2014/main" val="2638056309"/>
                  </a:ext>
                </a:extLst>
              </a:tr>
              <a:tr h="143023">
                <a:tc>
                  <a:txBody>
                    <a:bodyPr/>
                    <a:lstStyle/>
                    <a:p>
                      <a:pPr marL="0" marR="0" algn="ctr">
                        <a:spcBef>
                          <a:spcPts val="0"/>
                        </a:spcBef>
                        <a:spcAft>
                          <a:spcPts val="0"/>
                        </a:spcAft>
                      </a:pPr>
                      <a:r>
                        <a:rPr lang="en-US" sz="9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ABF1-&gt;SFP1</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ctr">
                    <a:lnL>
                      <a:noFill/>
                    </a:lnL>
                    <a:lnR>
                      <a:noFill/>
                    </a:lnR>
                    <a:lnT>
                      <a:noFill/>
                    </a:lnT>
                    <a:lnB>
                      <a:noFill/>
                    </a:lnB>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ECBDBD"/>
                    </a:solidFill>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endParaRPr lang="en-US" sz="900" dirty="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pPr marL="0" marR="0" algn="ctr">
                        <a:spcBef>
                          <a:spcPts val="0"/>
                        </a:spcBef>
                        <a:spcAft>
                          <a:spcPts val="0"/>
                        </a:spcAft>
                      </a:pPr>
                      <a:r>
                        <a:rPr lang="en-US" sz="9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MSN2-&gt;ASH1</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ctr">
                    <a:lnL>
                      <a:noFill/>
                    </a:lnL>
                    <a:lnR>
                      <a:noFill/>
                    </a:lnR>
                    <a:lnT>
                      <a:noFill/>
                    </a:lnT>
                    <a:lnB>
                      <a:noFill/>
                    </a:lnB>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D1D1EF"/>
                    </a:solidFill>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A3A3DF"/>
                    </a:solidFill>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extLst>
                  <a:ext uri="{0D108BD9-81ED-4DB2-BD59-A6C34878D82A}">
                    <a16:rowId xmlns:a16="http://schemas.microsoft.com/office/drawing/2014/main" val="3971414236"/>
                  </a:ext>
                </a:extLst>
              </a:tr>
              <a:tr h="143023">
                <a:tc>
                  <a:txBody>
                    <a:bodyPr/>
                    <a:lstStyle/>
                    <a:p>
                      <a:pPr marL="0" marR="0" algn="ctr">
                        <a:spcBef>
                          <a:spcPts val="0"/>
                        </a:spcBef>
                        <a:spcAft>
                          <a:spcPts val="0"/>
                        </a:spcAft>
                      </a:pPr>
                      <a:r>
                        <a:rPr lang="en-US" sz="9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ABF1-&gt;SWI4</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ctr">
                    <a:lnL>
                      <a:noFill/>
                    </a:lnL>
                    <a:lnR>
                      <a:noFill/>
                    </a:lnR>
                    <a:lnT>
                      <a:noFill/>
                    </a:lnT>
                    <a:lnB>
                      <a:noFill/>
                    </a:lnB>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3737BA"/>
                    </a:solidFill>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endParaRPr lang="en-US" sz="900" dirty="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5050C3"/>
                    </a:solidFill>
                  </a:tcPr>
                </a:tc>
                <a:tc>
                  <a:txBody>
                    <a:bodyPr/>
                    <a:lstStyle/>
                    <a:p>
                      <a:pPr marL="0" marR="0" algn="ctr">
                        <a:spcBef>
                          <a:spcPts val="0"/>
                        </a:spcBef>
                        <a:spcAft>
                          <a:spcPts val="0"/>
                        </a:spcAft>
                      </a:pPr>
                      <a:r>
                        <a:rPr lang="en-US" sz="9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MSN2-&gt;CIN5</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ctr">
                    <a:lnL>
                      <a:noFill/>
                    </a:lnL>
                    <a:lnR>
                      <a:noFill/>
                    </a:lnR>
                    <a:lnT>
                      <a:noFill/>
                    </a:lnT>
                    <a:lnB>
                      <a:noFill/>
                    </a:lnB>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F0CBCB"/>
                    </a:solidFill>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7878D1"/>
                    </a:solidFill>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C6C6EB"/>
                    </a:solidFill>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C4C4EB"/>
                    </a:solidFill>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F7E1E1"/>
                    </a:solidFill>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5B5BC7"/>
                    </a:solidFill>
                  </a:tcPr>
                </a:tc>
                <a:extLst>
                  <a:ext uri="{0D108BD9-81ED-4DB2-BD59-A6C34878D82A}">
                    <a16:rowId xmlns:a16="http://schemas.microsoft.com/office/drawing/2014/main" val="4124723518"/>
                  </a:ext>
                </a:extLst>
              </a:tr>
              <a:tr h="143023">
                <a:tc>
                  <a:txBody>
                    <a:bodyPr/>
                    <a:lstStyle/>
                    <a:p>
                      <a:pPr marL="0" marR="0" algn="ctr">
                        <a:spcBef>
                          <a:spcPts val="0"/>
                        </a:spcBef>
                        <a:spcAft>
                          <a:spcPts val="0"/>
                        </a:spcAft>
                      </a:pPr>
                      <a:r>
                        <a:rPr lang="en-US" sz="9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ACE2-&gt;ASH1</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ctr">
                    <a:lnL>
                      <a:noFill/>
                    </a:lnL>
                    <a:lnR>
                      <a:noFill/>
                    </a:lnR>
                    <a:lnT>
                      <a:noFill/>
                    </a:lnT>
                    <a:lnB>
                      <a:noFill/>
                    </a:lnB>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B0B0E4"/>
                    </a:solidFill>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C8C8EC"/>
                    </a:solidFill>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pPr marL="0" marR="0" algn="ctr">
                        <a:spcBef>
                          <a:spcPts val="0"/>
                        </a:spcBef>
                        <a:spcAft>
                          <a:spcPts val="0"/>
                        </a:spcAft>
                      </a:pPr>
                      <a:r>
                        <a:rPr lang="en-US" sz="9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MSN2-&gt;CYC8</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ctr">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E09494"/>
                    </a:solidFill>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extLst>
                  <a:ext uri="{0D108BD9-81ED-4DB2-BD59-A6C34878D82A}">
                    <a16:rowId xmlns:a16="http://schemas.microsoft.com/office/drawing/2014/main" val="1024524486"/>
                  </a:ext>
                </a:extLst>
              </a:tr>
              <a:tr h="143023">
                <a:tc>
                  <a:txBody>
                    <a:bodyPr/>
                    <a:lstStyle/>
                    <a:p>
                      <a:pPr marL="0" marR="0" algn="ctr">
                        <a:spcBef>
                          <a:spcPts val="0"/>
                        </a:spcBef>
                        <a:spcAft>
                          <a:spcPts val="0"/>
                        </a:spcAft>
                      </a:pPr>
                      <a:r>
                        <a:rPr lang="en-US" sz="9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ASH1-&gt;YHP1</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ctr">
                    <a:lnL>
                      <a:noFill/>
                    </a:lnL>
                    <a:lnR>
                      <a:noFill/>
                    </a:lnR>
                    <a:lnT>
                      <a:noFill/>
                    </a:lnT>
                    <a:lnB>
                      <a:noFill/>
                    </a:lnB>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6060C8"/>
                    </a:solidFill>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FEFBFB"/>
                    </a:solidFill>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pPr marL="0" marR="0" algn="ctr">
                        <a:spcBef>
                          <a:spcPts val="0"/>
                        </a:spcBef>
                        <a:spcAft>
                          <a:spcPts val="0"/>
                        </a:spcAft>
                      </a:pPr>
                      <a:r>
                        <a:rPr lang="en-US" sz="9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MSN2-&gt;HAP4</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ctr">
                    <a:lnL>
                      <a:noFill/>
                    </a:lnL>
                    <a:lnR>
                      <a:noFill/>
                    </a:lnR>
                    <a:lnT>
                      <a:noFill/>
                    </a:lnT>
                    <a:lnB>
                      <a:noFill/>
                    </a:lnB>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4343BE"/>
                    </a:solidFill>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D97B7B"/>
                    </a:solidFill>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E6A7A7"/>
                    </a:solidFill>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CFCFEE"/>
                    </a:solidFill>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0F0FAD"/>
                    </a:solidFill>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F6E1E1"/>
                    </a:solidFill>
                  </a:tcPr>
                </a:tc>
                <a:extLst>
                  <a:ext uri="{0D108BD9-81ED-4DB2-BD59-A6C34878D82A}">
                    <a16:rowId xmlns:a16="http://schemas.microsoft.com/office/drawing/2014/main" val="1071530374"/>
                  </a:ext>
                </a:extLst>
              </a:tr>
              <a:tr h="143023">
                <a:tc>
                  <a:txBody>
                    <a:bodyPr/>
                    <a:lstStyle/>
                    <a:p>
                      <a:pPr marL="0" marR="0" algn="ctr">
                        <a:spcBef>
                          <a:spcPts val="0"/>
                        </a:spcBef>
                        <a:spcAft>
                          <a:spcPts val="0"/>
                        </a:spcAft>
                      </a:pPr>
                      <a:r>
                        <a:rPr lang="en-US" sz="9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CIN5-&gt;ASF1</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ctr">
                    <a:lnL>
                      <a:noFill/>
                    </a:lnL>
                    <a:lnR>
                      <a:noFill/>
                    </a:lnR>
                    <a:lnT>
                      <a:noFill/>
                    </a:lnT>
                    <a:lnB>
                      <a:noFill/>
                    </a:lnB>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F6F6FC"/>
                    </a:solidFill>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pPr marL="0" marR="0" algn="ctr">
                        <a:spcBef>
                          <a:spcPts val="0"/>
                        </a:spcBef>
                        <a:spcAft>
                          <a:spcPts val="0"/>
                        </a:spcAft>
                      </a:pPr>
                      <a:r>
                        <a:rPr lang="en-US" sz="9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MSN2-&gt;MSN4</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ctr">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9B9BDC"/>
                    </a:solidFill>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A1A1DF"/>
                    </a:solidFill>
                  </a:tcPr>
                </a:tc>
                <a:extLst>
                  <a:ext uri="{0D108BD9-81ED-4DB2-BD59-A6C34878D82A}">
                    <a16:rowId xmlns:a16="http://schemas.microsoft.com/office/drawing/2014/main" val="2908971605"/>
                  </a:ext>
                </a:extLst>
              </a:tr>
              <a:tr h="143023">
                <a:tc>
                  <a:txBody>
                    <a:bodyPr/>
                    <a:lstStyle/>
                    <a:p>
                      <a:pPr marL="0" marR="0" algn="ctr">
                        <a:spcBef>
                          <a:spcPts val="0"/>
                        </a:spcBef>
                        <a:spcAft>
                          <a:spcPts val="0"/>
                        </a:spcAft>
                      </a:pPr>
                      <a:r>
                        <a:rPr lang="en-US" sz="9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CIN5-&gt;CYC8</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ctr">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F7E3E3"/>
                    </a:solidFill>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pPr marL="0" marR="0" algn="ctr">
                        <a:spcBef>
                          <a:spcPts val="0"/>
                        </a:spcBef>
                        <a:spcAft>
                          <a:spcPts val="0"/>
                        </a:spcAft>
                      </a:pPr>
                      <a:r>
                        <a:rPr lang="en-US" sz="9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MSN2-&gt;SFP1</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ctr">
                    <a:lnL>
                      <a:noFill/>
                    </a:lnL>
                    <a:lnR>
                      <a:noFill/>
                    </a:lnR>
                    <a:lnT>
                      <a:noFill/>
                    </a:lnT>
                    <a:lnB>
                      <a:noFill/>
                    </a:lnB>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FAEDED"/>
                    </a:solidFill>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FCFCFE"/>
                    </a:solidFill>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D77777"/>
                    </a:solidFill>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F2F2FA"/>
                    </a:solidFill>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B3B3E5"/>
                    </a:solidFill>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extLst>
                  <a:ext uri="{0D108BD9-81ED-4DB2-BD59-A6C34878D82A}">
                    <a16:rowId xmlns:a16="http://schemas.microsoft.com/office/drawing/2014/main" val="366406368"/>
                  </a:ext>
                </a:extLst>
              </a:tr>
              <a:tr h="95349">
                <a:tc>
                  <a:txBody>
                    <a:bodyPr/>
                    <a:lstStyle/>
                    <a:p>
                      <a:pPr marL="0" marR="0" algn="ctr">
                        <a:spcBef>
                          <a:spcPts val="0"/>
                        </a:spcBef>
                        <a:spcAft>
                          <a:spcPts val="0"/>
                        </a:spcAft>
                      </a:pPr>
                      <a:r>
                        <a:rPr lang="en-US" sz="9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CIN5-&gt;HAP4</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ctr">
                    <a:lnL>
                      <a:noFill/>
                    </a:lnL>
                    <a:lnR>
                      <a:noFill/>
                    </a:lnR>
                    <a:lnT>
                      <a:noFill/>
                    </a:lnT>
                    <a:lnB>
                      <a:noFill/>
                    </a:lnB>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FDF6F6"/>
                    </a:solidFill>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FFFCFC"/>
                    </a:solidFill>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FCF5F5"/>
                    </a:solidFill>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FDF7F7"/>
                    </a:solidFill>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F9EBEB"/>
                    </a:solidFill>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FDF7F7"/>
                    </a:solidFill>
                  </a:tcPr>
                </a:tc>
                <a:tc>
                  <a:txBody>
                    <a:bodyPr/>
                    <a:lstStyle/>
                    <a:p>
                      <a:pPr marL="0" marR="0" algn="ctr">
                        <a:spcBef>
                          <a:spcPts val="0"/>
                        </a:spcBef>
                        <a:spcAft>
                          <a:spcPts val="0"/>
                        </a:spcAft>
                      </a:pPr>
                      <a:r>
                        <a:rPr lang="en-US" sz="9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MSN2-&gt;SWI4</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ctr">
                    <a:lnL>
                      <a:noFill/>
                    </a:lnL>
                    <a:lnR>
                      <a:noFill/>
                    </a:lnR>
                    <a:lnT>
                      <a:noFill/>
                    </a:lnT>
                    <a:lnB>
                      <a:noFill/>
                    </a:lnB>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C5C5EB"/>
                    </a:solidFill>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CFCFEE"/>
                    </a:solidFill>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8E8ED8"/>
                    </a:solidFill>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F9E9E9"/>
                    </a:solidFill>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FAEDED"/>
                    </a:solidFill>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F7E4E4"/>
                    </a:solidFill>
                  </a:tcPr>
                </a:tc>
                <a:extLst>
                  <a:ext uri="{0D108BD9-81ED-4DB2-BD59-A6C34878D82A}">
                    <a16:rowId xmlns:a16="http://schemas.microsoft.com/office/drawing/2014/main" val="1888858774"/>
                  </a:ext>
                </a:extLst>
              </a:tr>
              <a:tr h="143023">
                <a:tc>
                  <a:txBody>
                    <a:bodyPr/>
                    <a:lstStyle/>
                    <a:p>
                      <a:pPr marL="0" marR="0" algn="ctr">
                        <a:spcBef>
                          <a:spcPts val="0"/>
                        </a:spcBef>
                        <a:spcAft>
                          <a:spcPts val="0"/>
                        </a:spcAft>
                      </a:pPr>
                      <a:r>
                        <a:rPr lang="en-US" sz="9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CIN5-&gt;SFP1</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ctr">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F7F7FC"/>
                    </a:solidFill>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FDF6F6"/>
                    </a:solidFill>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FBF1F1"/>
                    </a:solidFill>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pPr marL="0" marR="0" algn="ctr">
                        <a:spcBef>
                          <a:spcPts val="0"/>
                        </a:spcBef>
                        <a:spcAft>
                          <a:spcPts val="0"/>
                        </a:spcAft>
                      </a:pPr>
                      <a:r>
                        <a:rPr lang="en-US" sz="9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MSN2-&gt;TEC1</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ctr">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0F0FAD"/>
                    </a:solidFill>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extLst>
                  <a:ext uri="{0D108BD9-81ED-4DB2-BD59-A6C34878D82A}">
                    <a16:rowId xmlns:a16="http://schemas.microsoft.com/office/drawing/2014/main" val="3428483267"/>
                  </a:ext>
                </a:extLst>
              </a:tr>
              <a:tr h="143023">
                <a:tc>
                  <a:txBody>
                    <a:bodyPr/>
                    <a:lstStyle/>
                    <a:p>
                      <a:pPr marL="0" marR="0" algn="ctr">
                        <a:spcBef>
                          <a:spcPts val="0"/>
                        </a:spcBef>
                        <a:spcAft>
                          <a:spcPts val="0"/>
                        </a:spcAft>
                      </a:pPr>
                      <a:r>
                        <a:rPr lang="en-US" sz="9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CIN5-&gt;STB5</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ctr">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F2F2FA"/>
                    </a:solidFill>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F0F0FA"/>
                    </a:solidFill>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F0F0FA"/>
                    </a:solidFill>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pPr marL="0" marR="0" algn="ctr">
                        <a:spcBef>
                          <a:spcPts val="0"/>
                        </a:spcBef>
                        <a:spcAft>
                          <a:spcPts val="0"/>
                        </a:spcAft>
                      </a:pPr>
                      <a:r>
                        <a:rPr lang="en-US" sz="9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MSN2-&gt;YHP1</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ctr">
                    <a:lnL>
                      <a:noFill/>
                    </a:lnL>
                    <a:lnR>
                      <a:noFill/>
                    </a:lnR>
                    <a:lnT>
                      <a:noFill/>
                    </a:lnT>
                    <a:lnB>
                      <a:noFill/>
                    </a:lnB>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F8E6E6"/>
                    </a:solidFill>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C6C6EB"/>
                    </a:solidFill>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4646C0"/>
                    </a:solidFill>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E7ADAD"/>
                    </a:solidFill>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DB8383"/>
                    </a:solidFill>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extLst>
                  <a:ext uri="{0D108BD9-81ED-4DB2-BD59-A6C34878D82A}">
                    <a16:rowId xmlns:a16="http://schemas.microsoft.com/office/drawing/2014/main" val="2039320287"/>
                  </a:ext>
                </a:extLst>
              </a:tr>
              <a:tr h="143023">
                <a:tc>
                  <a:txBody>
                    <a:bodyPr/>
                    <a:lstStyle/>
                    <a:p>
                      <a:pPr marL="0" marR="0" algn="ctr">
                        <a:spcBef>
                          <a:spcPts val="0"/>
                        </a:spcBef>
                        <a:spcAft>
                          <a:spcPts val="0"/>
                        </a:spcAft>
                      </a:pPr>
                      <a:r>
                        <a:rPr lang="en-US" sz="9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CIN5-&gt;TEC1</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ctr">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FDF6F6"/>
                    </a:solidFill>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pPr marL="0" marR="0" algn="ctr">
                        <a:spcBef>
                          <a:spcPts val="0"/>
                        </a:spcBef>
                        <a:spcAft>
                          <a:spcPts val="0"/>
                        </a:spcAft>
                      </a:pPr>
                      <a:r>
                        <a:rPr lang="en-US" sz="9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MSN2-&gt;YOX1</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ctr">
                    <a:lnL>
                      <a:noFill/>
                    </a:lnL>
                    <a:lnR>
                      <a:noFill/>
                    </a:lnR>
                    <a:lnT>
                      <a:noFill/>
                    </a:lnT>
                    <a:lnB>
                      <a:noFill/>
                    </a:lnB>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FBF1F1"/>
                    </a:solidFill>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8C8CD7"/>
                    </a:solidFill>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9D9DDD"/>
                    </a:solidFill>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F0C9C9"/>
                    </a:solidFill>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E7ABAB"/>
                    </a:solidFill>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extLst>
                  <a:ext uri="{0D108BD9-81ED-4DB2-BD59-A6C34878D82A}">
                    <a16:rowId xmlns:a16="http://schemas.microsoft.com/office/drawing/2014/main" val="3074629225"/>
                  </a:ext>
                </a:extLst>
              </a:tr>
              <a:tr h="143023">
                <a:tc>
                  <a:txBody>
                    <a:bodyPr/>
                    <a:lstStyle/>
                    <a:p>
                      <a:pPr marL="0" marR="0" algn="ctr">
                        <a:spcBef>
                          <a:spcPts val="0"/>
                        </a:spcBef>
                        <a:spcAft>
                          <a:spcPts val="0"/>
                        </a:spcAft>
                      </a:pPr>
                      <a:r>
                        <a:rPr lang="en-US" sz="9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CIN5-&gt;YHP1</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ctr">
                    <a:lnL>
                      <a:noFill/>
                    </a:lnL>
                    <a:lnR>
                      <a:noFill/>
                    </a:lnR>
                    <a:lnT>
                      <a:noFill/>
                    </a:lnT>
                    <a:lnB>
                      <a:noFill/>
                    </a:lnB>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FBF0F0"/>
                    </a:solidFill>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FDF8F8"/>
                    </a:solidFill>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FEFCFC"/>
                    </a:solidFill>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FEFBFB"/>
                    </a:solidFill>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FEFCFC"/>
                    </a:solidFill>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pPr marL="0" marR="0" algn="ctr">
                        <a:spcBef>
                          <a:spcPts val="0"/>
                        </a:spcBef>
                        <a:spcAft>
                          <a:spcPts val="0"/>
                        </a:spcAft>
                      </a:pPr>
                      <a:r>
                        <a:rPr lang="en-US" sz="9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SFP1-&gt;SWI5</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ctr">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9D9DDD"/>
                    </a:solidFill>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9595DA"/>
                    </a:solidFill>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3232B9"/>
                    </a:solidFill>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9494DA"/>
                    </a:solidFill>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extLst>
                  <a:ext uri="{0D108BD9-81ED-4DB2-BD59-A6C34878D82A}">
                    <a16:rowId xmlns:a16="http://schemas.microsoft.com/office/drawing/2014/main" val="2119685612"/>
                  </a:ext>
                </a:extLst>
              </a:tr>
              <a:tr h="143023">
                <a:tc>
                  <a:txBody>
                    <a:bodyPr/>
                    <a:lstStyle/>
                    <a:p>
                      <a:pPr marL="0" marR="0" algn="ctr">
                        <a:spcBef>
                          <a:spcPts val="0"/>
                        </a:spcBef>
                        <a:spcAft>
                          <a:spcPts val="0"/>
                        </a:spcAft>
                      </a:pPr>
                      <a:r>
                        <a:rPr lang="en-US" sz="9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GCN4-&gt;GLN3</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ctr">
                    <a:lnL>
                      <a:noFill/>
                    </a:lnL>
                    <a:lnR>
                      <a:noFill/>
                    </a:lnR>
                    <a:lnT>
                      <a:noFill/>
                    </a:lnT>
                    <a:lnB>
                      <a:noFill/>
                    </a:lnB>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FAEDED"/>
                    </a:solidFill>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6464CA"/>
                    </a:solidFill>
                  </a:tcPr>
                </a:tc>
                <a:tc>
                  <a:txBody>
                    <a:bodyPr/>
                    <a:lstStyle/>
                    <a:p>
                      <a:pPr marL="0" marR="0" algn="ctr">
                        <a:spcBef>
                          <a:spcPts val="0"/>
                        </a:spcBef>
                        <a:spcAft>
                          <a:spcPts val="0"/>
                        </a:spcAft>
                      </a:pPr>
                      <a:r>
                        <a:rPr lang="en-US" sz="9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STB5-&gt;HAP4</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ctr">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CDCDED"/>
                    </a:solidFill>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FBF1F1"/>
                    </a:solidFill>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EAB6B6"/>
                    </a:solidFill>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extLst>
                  <a:ext uri="{0D108BD9-81ED-4DB2-BD59-A6C34878D82A}">
                    <a16:rowId xmlns:a16="http://schemas.microsoft.com/office/drawing/2014/main" val="3179090199"/>
                  </a:ext>
                </a:extLst>
              </a:tr>
              <a:tr h="143023">
                <a:tc>
                  <a:txBody>
                    <a:bodyPr/>
                    <a:lstStyle/>
                    <a:p>
                      <a:pPr marL="0" marR="0" algn="ctr">
                        <a:spcBef>
                          <a:spcPts val="0"/>
                        </a:spcBef>
                        <a:spcAft>
                          <a:spcPts val="0"/>
                        </a:spcAft>
                      </a:pPr>
                      <a:r>
                        <a:rPr lang="en-US" sz="9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GLN3-&gt;GCN4</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ctr">
                    <a:lnL>
                      <a:noFill/>
                    </a:lnL>
                    <a:lnR>
                      <a:noFill/>
                    </a:lnR>
                    <a:lnT>
                      <a:noFill/>
                    </a:lnT>
                    <a:lnB>
                      <a:noFill/>
                    </a:lnB>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F6DEDE"/>
                    </a:solidFill>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EBB9B9"/>
                    </a:solidFill>
                  </a:tcPr>
                </a:tc>
                <a:tc>
                  <a:txBody>
                    <a:bodyPr/>
                    <a:lstStyle/>
                    <a:p>
                      <a:pPr marL="0" marR="0" algn="ctr">
                        <a:spcBef>
                          <a:spcPts val="0"/>
                        </a:spcBef>
                        <a:spcAft>
                          <a:spcPts val="0"/>
                        </a:spcAft>
                      </a:pPr>
                      <a:r>
                        <a:rPr lang="en-US" sz="9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STB5-&gt;SFP1</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ctr">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CBCBED"/>
                    </a:solidFill>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B9B9E7"/>
                    </a:solidFill>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ECBEBE"/>
                    </a:solidFill>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extLst>
                  <a:ext uri="{0D108BD9-81ED-4DB2-BD59-A6C34878D82A}">
                    <a16:rowId xmlns:a16="http://schemas.microsoft.com/office/drawing/2014/main" val="2826301504"/>
                  </a:ext>
                </a:extLst>
              </a:tr>
              <a:tr h="143023">
                <a:tc>
                  <a:txBody>
                    <a:bodyPr/>
                    <a:lstStyle/>
                    <a:p>
                      <a:pPr marL="0" marR="0" algn="ctr">
                        <a:spcBef>
                          <a:spcPts val="0"/>
                        </a:spcBef>
                        <a:spcAft>
                          <a:spcPts val="0"/>
                        </a:spcAft>
                      </a:pPr>
                      <a:r>
                        <a:rPr lang="en-US" sz="9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GLN3-&gt;MGA2</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ctr">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FFFDFD"/>
                    </a:solidFill>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FEFEFE"/>
                    </a:solidFill>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FAFAFD"/>
                    </a:solidFill>
                  </a:tcPr>
                </a:tc>
                <a:tc>
                  <a:txBody>
                    <a:bodyPr/>
                    <a:lstStyle/>
                    <a:p>
                      <a:pPr marL="0" marR="0" algn="ctr">
                        <a:spcBef>
                          <a:spcPts val="0"/>
                        </a:spcBef>
                        <a:spcAft>
                          <a:spcPts val="0"/>
                        </a:spcAft>
                      </a:pPr>
                      <a:r>
                        <a:rPr lang="en-US" sz="9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SWI4-&gt;CYC8</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ctr">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FAFAFD"/>
                    </a:solidFill>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extLst>
                  <a:ext uri="{0D108BD9-81ED-4DB2-BD59-A6C34878D82A}">
                    <a16:rowId xmlns:a16="http://schemas.microsoft.com/office/drawing/2014/main" val="3904853410"/>
                  </a:ext>
                </a:extLst>
              </a:tr>
              <a:tr h="143023">
                <a:tc>
                  <a:txBody>
                    <a:bodyPr/>
                    <a:lstStyle/>
                    <a:p>
                      <a:pPr marL="0" marR="0" algn="ctr">
                        <a:spcBef>
                          <a:spcPts val="0"/>
                        </a:spcBef>
                        <a:spcAft>
                          <a:spcPts val="0"/>
                        </a:spcAft>
                      </a:pPr>
                      <a:r>
                        <a:rPr lang="en-US" sz="9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GCR2-&gt;MSN2</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ctr">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4040BE"/>
                    </a:solidFill>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2525B4"/>
                    </a:solidFill>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EDC0C0"/>
                    </a:solidFill>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D77575"/>
                    </a:solidFill>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8484D5"/>
                    </a:solidFill>
                  </a:tcPr>
                </a:tc>
                <a:tc>
                  <a:txBody>
                    <a:bodyPr/>
                    <a:lstStyle/>
                    <a:p>
                      <a:pPr marL="0" marR="0" algn="ctr">
                        <a:spcBef>
                          <a:spcPts val="0"/>
                        </a:spcBef>
                        <a:spcAft>
                          <a:spcPts val="0"/>
                        </a:spcAft>
                      </a:pPr>
                      <a:r>
                        <a:rPr lang="en-US" sz="9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SWI4-&gt;HAP4</a:t>
                      </a:r>
                      <a:endParaRPr lang="en-US" sz="9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ctr">
                    <a:lnL>
                      <a:noFill/>
                    </a:lnL>
                    <a:lnR>
                      <a:noFill/>
                    </a:lnR>
                    <a:lnT>
                      <a:noFill/>
                    </a:lnT>
                    <a:lnB>
                      <a:noFill/>
                    </a:lnB>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6767CB"/>
                    </a:solidFill>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6C6CCC"/>
                    </a:solidFill>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7E7ED2"/>
                    </a:solidFill>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8C8CD7"/>
                    </a:solidFill>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EDEDF9"/>
                    </a:solidFill>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2E2EB7"/>
                    </a:solidFill>
                  </a:tcPr>
                </a:tc>
                <a:extLst>
                  <a:ext uri="{0D108BD9-81ED-4DB2-BD59-A6C34878D82A}">
                    <a16:rowId xmlns:a16="http://schemas.microsoft.com/office/drawing/2014/main" val="3669801194"/>
                  </a:ext>
                </a:extLst>
              </a:tr>
              <a:tr h="143023">
                <a:tc>
                  <a:txBody>
                    <a:bodyPr/>
                    <a:lstStyle/>
                    <a:p>
                      <a:pPr marL="0" marR="0" algn="ctr">
                        <a:spcBef>
                          <a:spcPts val="0"/>
                        </a:spcBef>
                        <a:spcAft>
                          <a:spcPts val="0"/>
                        </a:spcAft>
                      </a:pPr>
                      <a:r>
                        <a:rPr lang="en-US" sz="9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HAP4-&gt;GCN4</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ctr">
                    <a:lnL>
                      <a:noFill/>
                    </a:lnL>
                    <a:lnR>
                      <a:noFill/>
                    </a:lnR>
                    <a:lnT>
                      <a:noFill/>
                    </a:lnT>
                    <a:lnB>
                      <a:noFill/>
                    </a:lnB>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FBF1F1"/>
                    </a:solidFill>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FCF5F5"/>
                    </a:solidFill>
                  </a:tcPr>
                </a:tc>
                <a:tc>
                  <a:txBody>
                    <a:bodyPr/>
                    <a:lstStyle/>
                    <a:p>
                      <a:pPr marL="0" marR="0" algn="ctr">
                        <a:spcBef>
                          <a:spcPts val="0"/>
                        </a:spcBef>
                        <a:spcAft>
                          <a:spcPts val="0"/>
                        </a:spcAft>
                      </a:pPr>
                      <a:r>
                        <a:rPr lang="en-US" sz="9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SWI4-&gt;YHP1</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ctr">
                    <a:lnL>
                      <a:noFill/>
                    </a:lnL>
                    <a:lnR>
                      <a:noFill/>
                    </a:lnR>
                    <a:lnT>
                      <a:noFill/>
                    </a:lnT>
                    <a:lnB>
                      <a:noFill/>
                    </a:lnB>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F0C9C9"/>
                    </a:solidFill>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0000A8"/>
                    </a:solidFill>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F5F5FB"/>
                    </a:solidFill>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3B3BBC"/>
                    </a:solidFill>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4B4BC1"/>
                    </a:solidFill>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extLst>
                  <a:ext uri="{0D108BD9-81ED-4DB2-BD59-A6C34878D82A}">
                    <a16:rowId xmlns:a16="http://schemas.microsoft.com/office/drawing/2014/main" val="1815960179"/>
                  </a:ext>
                </a:extLst>
              </a:tr>
              <a:tr h="143023">
                <a:tc>
                  <a:txBody>
                    <a:bodyPr/>
                    <a:lstStyle/>
                    <a:p>
                      <a:pPr marL="0" marR="0" algn="ctr">
                        <a:spcBef>
                          <a:spcPts val="0"/>
                        </a:spcBef>
                        <a:spcAft>
                          <a:spcPts val="0"/>
                        </a:spcAft>
                      </a:pPr>
                      <a:r>
                        <a:rPr lang="en-US" sz="9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HMO1-&gt;ASF1</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ctr">
                    <a:lnL>
                      <a:noFill/>
                    </a:lnL>
                    <a:lnR>
                      <a:noFill/>
                    </a:lnR>
                    <a:lnT>
                      <a:noFill/>
                    </a:lnT>
                    <a:lnB>
                      <a:noFill/>
                    </a:lnB>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FFFEFE"/>
                    </a:solidFill>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pPr marL="0" marR="0" algn="ctr">
                        <a:spcBef>
                          <a:spcPts val="0"/>
                        </a:spcBef>
                        <a:spcAft>
                          <a:spcPts val="0"/>
                        </a:spcAft>
                      </a:pPr>
                      <a:r>
                        <a:rPr lang="en-US" sz="9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SWI4-&gt;YOX1</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ctr">
                    <a:lnL>
                      <a:noFill/>
                    </a:lnL>
                    <a:lnR>
                      <a:noFill/>
                    </a:lnR>
                    <a:lnT>
                      <a:noFill/>
                    </a:lnT>
                    <a:lnB>
                      <a:noFill/>
                    </a:lnB>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EDC0C0"/>
                    </a:solidFill>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FEFEFE"/>
                    </a:solidFill>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FDFDFE"/>
                    </a:solidFill>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CDCDEE"/>
                    </a:solidFill>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A2A2DF"/>
                    </a:solidFill>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extLst>
                  <a:ext uri="{0D108BD9-81ED-4DB2-BD59-A6C34878D82A}">
                    <a16:rowId xmlns:a16="http://schemas.microsoft.com/office/drawing/2014/main" val="1487797689"/>
                  </a:ext>
                </a:extLst>
              </a:tr>
              <a:tr h="143023">
                <a:tc>
                  <a:txBody>
                    <a:bodyPr/>
                    <a:lstStyle/>
                    <a:p>
                      <a:pPr marL="0" marR="0" algn="ctr">
                        <a:spcBef>
                          <a:spcPts val="0"/>
                        </a:spcBef>
                        <a:spcAft>
                          <a:spcPts val="0"/>
                        </a:spcAft>
                      </a:pPr>
                      <a:r>
                        <a:rPr lang="en-US" sz="9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HMO1-&gt;CIN5</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ctr">
                    <a:lnL>
                      <a:noFill/>
                    </a:lnL>
                    <a:lnR>
                      <a:noFill/>
                    </a:lnR>
                    <a:lnT>
                      <a:noFill/>
                    </a:lnT>
                    <a:lnB>
                      <a:noFill/>
                    </a:lnB>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FFFEFE"/>
                    </a:solidFill>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F6DEDE"/>
                    </a:solidFill>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F7E1E1"/>
                    </a:solidFill>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F9EAEA"/>
                    </a:solidFill>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FBEFEF"/>
                    </a:solidFill>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F5DCDC"/>
                    </a:solidFill>
                  </a:tcPr>
                </a:tc>
                <a:tc>
                  <a:txBody>
                    <a:bodyPr/>
                    <a:lstStyle/>
                    <a:p>
                      <a:pPr marL="0" marR="0" algn="ctr">
                        <a:spcBef>
                          <a:spcPts val="0"/>
                        </a:spcBef>
                        <a:spcAft>
                          <a:spcPts val="0"/>
                        </a:spcAft>
                      </a:pPr>
                      <a:r>
                        <a:rPr lang="en-US" sz="9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SWI5-&gt;ASH1</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ctr">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9595DB"/>
                    </a:solidFill>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extLst>
                  <a:ext uri="{0D108BD9-81ED-4DB2-BD59-A6C34878D82A}">
                    <a16:rowId xmlns:a16="http://schemas.microsoft.com/office/drawing/2014/main" val="4220979148"/>
                  </a:ext>
                </a:extLst>
              </a:tr>
              <a:tr h="143023">
                <a:tc>
                  <a:txBody>
                    <a:bodyPr/>
                    <a:lstStyle/>
                    <a:p>
                      <a:pPr marL="0" marR="0" algn="ctr">
                        <a:spcBef>
                          <a:spcPts val="0"/>
                        </a:spcBef>
                        <a:spcAft>
                          <a:spcPts val="0"/>
                        </a:spcAft>
                      </a:pPr>
                      <a:r>
                        <a:rPr lang="en-US" sz="9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HMO1-&gt;CYC8</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ctr">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BFBFE9"/>
                    </a:solidFill>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pPr marL="0" marR="0" algn="ctr">
                        <a:spcBef>
                          <a:spcPts val="0"/>
                        </a:spcBef>
                        <a:spcAft>
                          <a:spcPts val="0"/>
                        </a:spcAft>
                      </a:pPr>
                      <a:r>
                        <a:rPr lang="en-US" sz="9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SWI5-&gt;TEC1</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ctr">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E5A4A4"/>
                    </a:solidFill>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extLst>
                  <a:ext uri="{0D108BD9-81ED-4DB2-BD59-A6C34878D82A}">
                    <a16:rowId xmlns:a16="http://schemas.microsoft.com/office/drawing/2014/main" val="2309137892"/>
                  </a:ext>
                </a:extLst>
              </a:tr>
              <a:tr h="143023">
                <a:tc>
                  <a:txBody>
                    <a:bodyPr/>
                    <a:lstStyle/>
                    <a:p>
                      <a:pPr marL="0" marR="0" algn="ctr">
                        <a:spcBef>
                          <a:spcPts val="0"/>
                        </a:spcBef>
                        <a:spcAft>
                          <a:spcPts val="0"/>
                        </a:spcAft>
                      </a:pPr>
                      <a:r>
                        <a:rPr lang="en-US" sz="9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HMO1-&gt;GCN4</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ctr">
                    <a:lnL>
                      <a:noFill/>
                    </a:lnL>
                    <a:lnR>
                      <a:noFill/>
                    </a:lnR>
                    <a:lnT>
                      <a:noFill/>
                    </a:lnT>
                    <a:lnB>
                      <a:noFill/>
                    </a:lnB>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FEFEFE"/>
                    </a:solidFill>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D9D9F2"/>
                    </a:solidFill>
                  </a:tcPr>
                </a:tc>
                <a:tc>
                  <a:txBody>
                    <a:bodyPr/>
                    <a:lstStyle/>
                    <a:p>
                      <a:pPr marL="0" marR="0" algn="ctr">
                        <a:spcBef>
                          <a:spcPts val="0"/>
                        </a:spcBef>
                        <a:spcAft>
                          <a:spcPts val="0"/>
                        </a:spcAft>
                      </a:pPr>
                      <a:r>
                        <a:rPr lang="en-US" sz="9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TEC1-&gt;CIN5</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ctr">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CDCDEE"/>
                    </a:solidFill>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extLst>
                  <a:ext uri="{0D108BD9-81ED-4DB2-BD59-A6C34878D82A}">
                    <a16:rowId xmlns:a16="http://schemas.microsoft.com/office/drawing/2014/main" val="144323995"/>
                  </a:ext>
                </a:extLst>
              </a:tr>
              <a:tr h="143023">
                <a:tc>
                  <a:txBody>
                    <a:bodyPr/>
                    <a:lstStyle/>
                    <a:p>
                      <a:pPr marL="0" marR="0" algn="ctr">
                        <a:spcBef>
                          <a:spcPts val="0"/>
                        </a:spcBef>
                        <a:spcAft>
                          <a:spcPts val="0"/>
                        </a:spcAft>
                      </a:pPr>
                      <a:r>
                        <a:rPr lang="en-US" sz="9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HMO1-&gt;HAP4</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ctr">
                    <a:lnL>
                      <a:noFill/>
                    </a:lnL>
                    <a:lnR>
                      <a:noFill/>
                    </a:lnR>
                    <a:lnT>
                      <a:noFill/>
                    </a:lnT>
                    <a:lnB>
                      <a:noFill/>
                    </a:lnB>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F4D9D9"/>
                    </a:solidFill>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DDDDF3"/>
                    </a:solidFill>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E3E3F5"/>
                    </a:solidFill>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FBEFEF"/>
                    </a:solidFill>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FAEBEB"/>
                    </a:solidFill>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F0F0FA"/>
                    </a:solidFill>
                  </a:tcPr>
                </a:tc>
                <a:tc>
                  <a:txBody>
                    <a:bodyPr/>
                    <a:lstStyle/>
                    <a:p>
                      <a:pPr marL="0" marR="0" algn="ctr">
                        <a:spcBef>
                          <a:spcPts val="0"/>
                        </a:spcBef>
                        <a:spcAft>
                          <a:spcPts val="0"/>
                        </a:spcAft>
                      </a:pPr>
                      <a:r>
                        <a:rPr lang="en-US" sz="9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TEC1-&gt;HAP4</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ctr">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F9E9E9"/>
                    </a:solidFill>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extLst>
                  <a:ext uri="{0D108BD9-81ED-4DB2-BD59-A6C34878D82A}">
                    <a16:rowId xmlns:a16="http://schemas.microsoft.com/office/drawing/2014/main" val="1516057104"/>
                  </a:ext>
                </a:extLst>
              </a:tr>
              <a:tr h="143023">
                <a:tc>
                  <a:txBody>
                    <a:bodyPr/>
                    <a:lstStyle/>
                    <a:p>
                      <a:pPr marL="0" marR="0" algn="ctr">
                        <a:spcBef>
                          <a:spcPts val="0"/>
                        </a:spcBef>
                        <a:spcAft>
                          <a:spcPts val="0"/>
                        </a:spcAft>
                      </a:pPr>
                      <a:r>
                        <a:rPr lang="en-US" sz="9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HMO1-&gt;HMO1</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ctr">
                    <a:lnL>
                      <a:noFill/>
                    </a:lnL>
                    <a:lnR>
                      <a:noFill/>
                    </a:lnR>
                    <a:lnT>
                      <a:noFill/>
                    </a:lnT>
                    <a:lnB>
                      <a:noFill/>
                    </a:lnB>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F8E5E5"/>
                    </a:solidFill>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F6E0E0"/>
                    </a:solidFill>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F6DFDF"/>
                    </a:solidFill>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F6DEDE"/>
                    </a:solidFill>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F9E8E8"/>
                    </a:solidFill>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FAECEC"/>
                    </a:solidFill>
                  </a:tcPr>
                </a:tc>
                <a:tc>
                  <a:txBody>
                    <a:bodyPr/>
                    <a:lstStyle/>
                    <a:p>
                      <a:pPr marL="0" marR="0" algn="ctr">
                        <a:spcBef>
                          <a:spcPts val="0"/>
                        </a:spcBef>
                        <a:spcAft>
                          <a:spcPts val="0"/>
                        </a:spcAft>
                      </a:pPr>
                      <a:r>
                        <a:rPr lang="en-US" sz="9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TEC1-&gt;MSN2</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ctr">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E4E4F5"/>
                    </a:solidFill>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extLst>
                  <a:ext uri="{0D108BD9-81ED-4DB2-BD59-A6C34878D82A}">
                    <a16:rowId xmlns:a16="http://schemas.microsoft.com/office/drawing/2014/main" val="3052236312"/>
                  </a:ext>
                </a:extLst>
              </a:tr>
              <a:tr h="143023">
                <a:tc>
                  <a:txBody>
                    <a:bodyPr/>
                    <a:lstStyle/>
                    <a:p>
                      <a:pPr marL="0" marR="0" algn="ctr">
                        <a:spcBef>
                          <a:spcPts val="0"/>
                        </a:spcBef>
                        <a:spcAft>
                          <a:spcPts val="0"/>
                        </a:spcAft>
                      </a:pPr>
                      <a:r>
                        <a:rPr lang="en-US" sz="9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HMO1-&gt;HSF1</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ctr">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FFFDFD"/>
                    </a:solidFill>
                  </a:tcPr>
                </a:tc>
                <a:tc>
                  <a:txBody>
                    <a:bodyPr/>
                    <a:lstStyle/>
                    <a:p>
                      <a:pPr marL="0" marR="0" algn="ctr">
                        <a:spcBef>
                          <a:spcPts val="0"/>
                        </a:spcBef>
                        <a:spcAft>
                          <a:spcPts val="0"/>
                        </a:spcAft>
                      </a:pPr>
                      <a:r>
                        <a:rPr lang="en-US" sz="9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TEC1-&gt;SFP1</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ctr">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FFFDFD"/>
                    </a:solidFill>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extLst>
                  <a:ext uri="{0D108BD9-81ED-4DB2-BD59-A6C34878D82A}">
                    <a16:rowId xmlns:a16="http://schemas.microsoft.com/office/drawing/2014/main" val="1495575344"/>
                  </a:ext>
                </a:extLst>
              </a:tr>
              <a:tr h="143023">
                <a:tc>
                  <a:txBody>
                    <a:bodyPr/>
                    <a:lstStyle/>
                    <a:p>
                      <a:pPr marL="0" marR="0" algn="ctr">
                        <a:spcBef>
                          <a:spcPts val="0"/>
                        </a:spcBef>
                        <a:spcAft>
                          <a:spcPts val="0"/>
                        </a:spcAft>
                      </a:pPr>
                      <a:r>
                        <a:rPr lang="en-US" sz="9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HMO1-&gt;MCM1</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ctr">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D87878"/>
                    </a:solidFill>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D05E5E"/>
                    </a:solidFill>
                  </a:tcPr>
                </a:tc>
                <a:tc>
                  <a:txBody>
                    <a:bodyPr/>
                    <a:lstStyle/>
                    <a:p>
                      <a:pPr marL="0" marR="0" algn="ctr">
                        <a:spcBef>
                          <a:spcPts val="0"/>
                        </a:spcBef>
                        <a:spcAft>
                          <a:spcPts val="0"/>
                        </a:spcAft>
                      </a:pPr>
                      <a:r>
                        <a:rPr lang="en-US" sz="9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TEC1-&gt;YHP1</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ctr">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endParaRPr lang="en-US" sz="900" dirty="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F7F7FC"/>
                    </a:solidFill>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extLst>
                  <a:ext uri="{0D108BD9-81ED-4DB2-BD59-A6C34878D82A}">
                    <a16:rowId xmlns:a16="http://schemas.microsoft.com/office/drawing/2014/main" val="3127682497"/>
                  </a:ext>
                </a:extLst>
              </a:tr>
              <a:tr h="143023">
                <a:tc>
                  <a:txBody>
                    <a:bodyPr/>
                    <a:lstStyle/>
                    <a:p>
                      <a:pPr marL="0" marR="0" algn="ctr">
                        <a:spcBef>
                          <a:spcPts val="0"/>
                        </a:spcBef>
                        <a:spcAft>
                          <a:spcPts val="0"/>
                        </a:spcAft>
                      </a:pPr>
                      <a:r>
                        <a:rPr lang="en-US" sz="9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HMO1-&gt;MSN2</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ctr">
                    <a:lnL>
                      <a:noFill/>
                    </a:lnL>
                    <a:lnR>
                      <a:noFill/>
                    </a:lnR>
                    <a:lnT>
                      <a:noFill/>
                    </a:lnT>
                    <a:lnB>
                      <a:noFill/>
                    </a:lnB>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F9EAEA"/>
                    </a:solidFill>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FDF7F7"/>
                    </a:solidFill>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FDF6F6"/>
                    </a:solidFill>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FCF4F4"/>
                    </a:solidFill>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FEFBFB"/>
                    </a:solidFill>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FDF7F7"/>
                    </a:solidFill>
                  </a:tcPr>
                </a:tc>
                <a:tc>
                  <a:txBody>
                    <a:bodyPr/>
                    <a:lstStyle/>
                    <a:p>
                      <a:pPr marL="0" marR="0" algn="ctr">
                        <a:spcBef>
                          <a:spcPts val="0"/>
                        </a:spcBef>
                        <a:spcAft>
                          <a:spcPts val="0"/>
                        </a:spcAft>
                      </a:pPr>
                      <a:r>
                        <a:rPr lang="en-US" sz="9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YHP1-&gt;ASF1</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ctr">
                    <a:lnL>
                      <a:noFill/>
                    </a:lnL>
                    <a:lnR>
                      <a:noFill/>
                    </a:lnR>
                    <a:lnT>
                      <a:noFill/>
                    </a:lnT>
                    <a:lnB>
                      <a:noFill/>
                    </a:lnB>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EEEEF9"/>
                    </a:solidFill>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extLst>
                  <a:ext uri="{0D108BD9-81ED-4DB2-BD59-A6C34878D82A}">
                    <a16:rowId xmlns:a16="http://schemas.microsoft.com/office/drawing/2014/main" val="2941470633"/>
                  </a:ext>
                </a:extLst>
              </a:tr>
              <a:tr h="143023">
                <a:tc>
                  <a:txBody>
                    <a:bodyPr/>
                    <a:lstStyle/>
                    <a:p>
                      <a:pPr marL="0" marR="0" algn="ctr">
                        <a:spcBef>
                          <a:spcPts val="0"/>
                        </a:spcBef>
                        <a:spcAft>
                          <a:spcPts val="0"/>
                        </a:spcAft>
                      </a:pPr>
                      <a:r>
                        <a:rPr lang="en-US" sz="9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HMO1-&gt;MSN4</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ctr">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F8E5E5"/>
                    </a:solidFill>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F7E2E2"/>
                    </a:solidFill>
                  </a:tcPr>
                </a:tc>
                <a:tc>
                  <a:txBody>
                    <a:bodyPr/>
                    <a:lstStyle/>
                    <a:p>
                      <a:pPr marL="0" marR="0" algn="ctr">
                        <a:spcBef>
                          <a:spcPts val="0"/>
                        </a:spcBef>
                        <a:spcAft>
                          <a:spcPts val="0"/>
                        </a:spcAft>
                      </a:pPr>
                      <a:r>
                        <a:rPr lang="en-US" sz="9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YHP1-&gt;GLN3</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ctr">
                    <a:lnL>
                      <a:noFill/>
                    </a:lnL>
                    <a:lnR>
                      <a:noFill/>
                    </a:lnR>
                    <a:lnT>
                      <a:noFill/>
                    </a:lnT>
                    <a:lnB>
                      <a:noFill/>
                    </a:lnB>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EFC8C8"/>
                    </a:solidFill>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F8E6E6"/>
                    </a:solidFill>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ECBDBD"/>
                    </a:solidFill>
                  </a:tcPr>
                </a:tc>
                <a:tc>
                  <a:txBody>
                    <a:bodyPr/>
                    <a:lstStyle/>
                    <a:p>
                      <a:pPr marL="0" marR="0">
                        <a:spcBef>
                          <a:spcPts val="0"/>
                        </a:spcBef>
                        <a:spcAft>
                          <a:spcPts val="0"/>
                        </a:spcAft>
                      </a:pPr>
                      <a:r>
                        <a:rPr lang="en-US" sz="900" dirty="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E19696"/>
                    </a:solidFill>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E9B2B2"/>
                    </a:solidFill>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extLst>
                  <a:ext uri="{0D108BD9-81ED-4DB2-BD59-A6C34878D82A}">
                    <a16:rowId xmlns:a16="http://schemas.microsoft.com/office/drawing/2014/main" val="3787547695"/>
                  </a:ext>
                </a:extLst>
              </a:tr>
              <a:tr h="143023">
                <a:tc>
                  <a:txBody>
                    <a:bodyPr/>
                    <a:lstStyle/>
                    <a:p>
                      <a:pPr marL="0" marR="0" algn="ctr">
                        <a:spcBef>
                          <a:spcPts val="0"/>
                        </a:spcBef>
                        <a:spcAft>
                          <a:spcPts val="0"/>
                        </a:spcAft>
                      </a:pPr>
                      <a:r>
                        <a:rPr lang="en-US" sz="9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HMO1-&gt;TEC1</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ctr">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F9EBEB"/>
                    </a:solidFill>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pPr marL="0" marR="0" algn="ctr">
                        <a:spcBef>
                          <a:spcPts val="0"/>
                        </a:spcBef>
                        <a:spcAft>
                          <a:spcPts val="0"/>
                        </a:spcAft>
                      </a:pPr>
                      <a:r>
                        <a:rPr lang="en-US" sz="9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YHP1-&gt;RDS3</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ctr">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F7E2E2"/>
                    </a:solidFill>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F1CFCF"/>
                    </a:solidFill>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extLst>
                  <a:ext uri="{0D108BD9-81ED-4DB2-BD59-A6C34878D82A}">
                    <a16:rowId xmlns:a16="http://schemas.microsoft.com/office/drawing/2014/main" val="1401997356"/>
                  </a:ext>
                </a:extLst>
              </a:tr>
              <a:tr h="143023">
                <a:tc>
                  <a:txBody>
                    <a:bodyPr/>
                    <a:lstStyle/>
                    <a:p>
                      <a:pPr marL="0" marR="0" algn="ctr">
                        <a:spcBef>
                          <a:spcPts val="0"/>
                        </a:spcBef>
                        <a:spcAft>
                          <a:spcPts val="0"/>
                        </a:spcAft>
                      </a:pPr>
                      <a:r>
                        <a:rPr lang="en-US" sz="9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HMO1-&gt;YOX1</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ctr">
                    <a:lnL>
                      <a:noFill/>
                    </a:lnL>
                    <a:lnR>
                      <a:noFill/>
                    </a:lnR>
                    <a:lnT>
                      <a:noFill/>
                    </a:lnT>
                    <a:lnB>
                      <a:noFill/>
                    </a:lnB>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FDF5F5"/>
                    </a:solidFill>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F8E7E7"/>
                    </a:solidFill>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FAECEC"/>
                    </a:solidFill>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FEFBFB"/>
                    </a:solidFill>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FFFDFD"/>
                    </a:solidFill>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pPr marL="0" marR="0" algn="ctr">
                        <a:spcBef>
                          <a:spcPts val="0"/>
                        </a:spcBef>
                        <a:spcAft>
                          <a:spcPts val="0"/>
                        </a:spcAft>
                      </a:pPr>
                      <a:r>
                        <a:rPr lang="en-US" sz="9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ZAP1-&gt;ACE2</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ctr">
                    <a:lnL>
                      <a:noFill/>
                    </a:lnL>
                    <a:lnR>
                      <a:noFill/>
                    </a:lnR>
                    <a:lnT>
                      <a:noFill/>
                    </a:lnT>
                    <a:lnB>
                      <a:noFill/>
                    </a:lnB>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F0CBCB"/>
                    </a:solidFill>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F6DFDF"/>
                    </a:solidFill>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F4D8D8"/>
                    </a:solidFill>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F6E0E0"/>
                    </a:solidFill>
                  </a:tcPr>
                </a:tc>
                <a:extLst>
                  <a:ext uri="{0D108BD9-81ED-4DB2-BD59-A6C34878D82A}">
                    <a16:rowId xmlns:a16="http://schemas.microsoft.com/office/drawing/2014/main" val="417175444"/>
                  </a:ext>
                </a:extLst>
              </a:tr>
              <a:tr h="143023">
                <a:tc>
                  <a:txBody>
                    <a:bodyPr/>
                    <a:lstStyle/>
                    <a:p>
                      <a:pPr marL="0" marR="0" algn="ctr">
                        <a:spcBef>
                          <a:spcPts val="0"/>
                        </a:spcBef>
                        <a:spcAft>
                          <a:spcPts val="0"/>
                        </a:spcAft>
                      </a:pPr>
                      <a:r>
                        <a:rPr lang="en-US" sz="9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MCM1-&gt;ACE2</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ctr">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FCF3F3"/>
                    </a:solidFill>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FCF3F3"/>
                    </a:solidFill>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endParaRPr lang="en-US" sz="900" dirty="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extLst>
                  <a:ext uri="{0D108BD9-81ED-4DB2-BD59-A6C34878D82A}">
                    <a16:rowId xmlns:a16="http://schemas.microsoft.com/office/drawing/2014/main" val="2181033096"/>
                  </a:ext>
                </a:extLst>
              </a:tr>
            </a:tbl>
          </a:graphicData>
        </a:graphic>
      </p:graphicFrame>
      <p:grpSp>
        <p:nvGrpSpPr>
          <p:cNvPr id="6" name="Group 5">
            <a:extLst>
              <a:ext uri="{FF2B5EF4-FFF2-40B4-BE49-F238E27FC236}">
                <a16:creationId xmlns:a16="http://schemas.microsoft.com/office/drawing/2014/main" id="{BC035DE9-BD28-7142-ADDA-FC0F57923220}"/>
              </a:ext>
            </a:extLst>
          </p:cNvPr>
          <p:cNvGrpSpPr/>
          <p:nvPr/>
        </p:nvGrpSpPr>
        <p:grpSpPr>
          <a:xfrm>
            <a:off x="7684827" y="1971486"/>
            <a:ext cx="1351107" cy="4199490"/>
            <a:chOff x="11517099" y="25444349"/>
            <a:chExt cx="1528356" cy="4750406"/>
          </a:xfrm>
        </p:grpSpPr>
        <p:pic>
          <p:nvPicPr>
            <p:cNvPr id="7" name="Picture 6">
              <a:extLst>
                <a:ext uri="{FF2B5EF4-FFF2-40B4-BE49-F238E27FC236}">
                  <a16:creationId xmlns:a16="http://schemas.microsoft.com/office/drawing/2014/main" id="{037006E1-580A-7145-9C84-1E21A683EB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10236613" y="27635086"/>
              <a:ext cx="4086796" cy="304843"/>
            </a:xfrm>
            <a:prstGeom prst="rect">
              <a:avLst/>
            </a:prstGeom>
          </p:spPr>
        </p:pic>
        <p:sp>
          <p:nvSpPr>
            <p:cNvPr id="8" name="TextBox 7">
              <a:extLst>
                <a:ext uri="{FF2B5EF4-FFF2-40B4-BE49-F238E27FC236}">
                  <a16:creationId xmlns:a16="http://schemas.microsoft.com/office/drawing/2014/main" id="{D45D85F0-35AA-5644-8DD7-C58CE86B663B}"/>
                </a:ext>
              </a:extLst>
            </p:cNvPr>
            <p:cNvSpPr txBox="1"/>
            <p:nvPr/>
          </p:nvSpPr>
          <p:spPr>
            <a:xfrm>
              <a:off x="11517099" y="25444349"/>
              <a:ext cx="1521115" cy="348153"/>
            </a:xfrm>
            <a:prstGeom prst="rect">
              <a:avLst/>
            </a:prstGeom>
            <a:noFill/>
          </p:spPr>
          <p:txBody>
            <a:bodyPr wrap="square" rtlCol="0">
              <a:spAutoFit/>
            </a:bodyPr>
            <a:lstStyle/>
            <a:p>
              <a:pPr algn="ctr"/>
              <a:r>
                <a:rPr lang="en-US" sz="1400" b="1" dirty="0">
                  <a:latin typeface="Arial" panose="020B0604020202020204" pitchFamily="34" charset="0"/>
                  <a:cs typeface="Arial" panose="020B0604020202020204" pitchFamily="34" charset="0"/>
                </a:rPr>
                <a:t>Maximum: 1</a:t>
              </a:r>
            </a:p>
          </p:txBody>
        </p:sp>
        <p:sp>
          <p:nvSpPr>
            <p:cNvPr id="9" name="TextBox 8">
              <a:extLst>
                <a:ext uri="{FF2B5EF4-FFF2-40B4-BE49-F238E27FC236}">
                  <a16:creationId xmlns:a16="http://schemas.microsoft.com/office/drawing/2014/main" id="{968C6523-9F18-C942-B573-DF59D0A8B3E5}"/>
                </a:ext>
              </a:extLst>
            </p:cNvPr>
            <p:cNvSpPr txBox="1"/>
            <p:nvPr/>
          </p:nvSpPr>
          <p:spPr>
            <a:xfrm>
              <a:off x="11532302" y="29846602"/>
              <a:ext cx="1513153" cy="348153"/>
            </a:xfrm>
            <a:prstGeom prst="rect">
              <a:avLst/>
            </a:prstGeom>
            <a:noFill/>
          </p:spPr>
          <p:txBody>
            <a:bodyPr wrap="square" rtlCol="0">
              <a:spAutoFit/>
            </a:bodyPr>
            <a:lstStyle/>
            <a:p>
              <a:pPr algn="ctr"/>
              <a:r>
                <a:rPr lang="en-US" sz="1400" b="1" dirty="0">
                  <a:latin typeface="Arial" panose="020B0604020202020204" pitchFamily="34" charset="0"/>
                  <a:cs typeface="Arial" panose="020B0604020202020204" pitchFamily="34" charset="0"/>
                </a:rPr>
                <a:t>Minimum : -1</a:t>
              </a:r>
            </a:p>
          </p:txBody>
        </p:sp>
      </p:grpSp>
    </p:spTree>
    <p:extLst>
      <p:ext uri="{BB962C8B-B14F-4D97-AF65-F5344CB8AC3E}">
        <p14:creationId xmlns:p14="http://schemas.microsoft.com/office/powerpoint/2010/main" val="31104156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FA0AD-68BF-A545-8940-5A7029BE6EF4}"/>
              </a:ext>
            </a:extLst>
          </p:cNvPr>
          <p:cNvSpPr txBox="1">
            <a:spLocks/>
          </p:cNvSpPr>
          <p:nvPr/>
        </p:nvSpPr>
        <p:spPr>
          <a:xfrm>
            <a:off x="138224" y="376097"/>
            <a:ext cx="8548576" cy="1009406"/>
          </a:xfrm>
          <a:prstGeom prst="rect">
            <a:avLst/>
          </a:prstGeom>
        </p:spPr>
        <p:txBody>
          <a:bodyPr>
            <a:no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US" sz="2800" b="1" dirty="0"/>
              <a:t>Motifs Conserved in the Database-Derived Networks were Identified</a:t>
            </a:r>
          </a:p>
        </p:txBody>
      </p:sp>
      <p:pic>
        <p:nvPicPr>
          <p:cNvPr id="6" name="Picture 5">
            <a:extLst>
              <a:ext uri="{FF2B5EF4-FFF2-40B4-BE49-F238E27FC236}">
                <a16:creationId xmlns:a16="http://schemas.microsoft.com/office/drawing/2014/main" id="{4B6CD87A-0459-5A47-BB10-074D4773BD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37153" y="1862956"/>
            <a:ext cx="4305141" cy="2165616"/>
          </a:xfrm>
          <a:prstGeom prst="rect">
            <a:avLst/>
          </a:prstGeom>
        </p:spPr>
      </p:pic>
      <p:pic>
        <p:nvPicPr>
          <p:cNvPr id="7" name="Picture 6">
            <a:extLst>
              <a:ext uri="{FF2B5EF4-FFF2-40B4-BE49-F238E27FC236}">
                <a16:creationId xmlns:a16="http://schemas.microsoft.com/office/drawing/2014/main" id="{3DA0B803-C2B1-2B4E-842C-15013188D30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77917" y="4512266"/>
            <a:ext cx="1898676" cy="2090369"/>
          </a:xfrm>
          <a:prstGeom prst="rect">
            <a:avLst/>
          </a:prstGeom>
        </p:spPr>
      </p:pic>
      <p:pic>
        <p:nvPicPr>
          <p:cNvPr id="8" name="Picture 7">
            <a:extLst>
              <a:ext uri="{FF2B5EF4-FFF2-40B4-BE49-F238E27FC236}">
                <a16:creationId xmlns:a16="http://schemas.microsoft.com/office/drawing/2014/main" id="{E9AB43FA-36E1-0145-872A-291C974B806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10259" y="4492707"/>
            <a:ext cx="4324275" cy="2071292"/>
          </a:xfrm>
          <a:prstGeom prst="rect">
            <a:avLst/>
          </a:prstGeom>
        </p:spPr>
      </p:pic>
      <p:pic>
        <p:nvPicPr>
          <p:cNvPr id="9" name="Picture 8">
            <a:extLst>
              <a:ext uri="{FF2B5EF4-FFF2-40B4-BE49-F238E27FC236}">
                <a16:creationId xmlns:a16="http://schemas.microsoft.com/office/drawing/2014/main" id="{13EDB7CA-2FEF-674B-9E16-244255D963F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1677" y="2652022"/>
            <a:ext cx="4324275" cy="730987"/>
          </a:xfrm>
          <a:prstGeom prst="rect">
            <a:avLst/>
          </a:prstGeom>
        </p:spPr>
      </p:pic>
      <p:sp>
        <p:nvSpPr>
          <p:cNvPr id="10" name="TextBox 9">
            <a:extLst>
              <a:ext uri="{FF2B5EF4-FFF2-40B4-BE49-F238E27FC236}">
                <a16:creationId xmlns:a16="http://schemas.microsoft.com/office/drawing/2014/main" id="{98B3EF75-2C51-DA49-9FB0-D4229D989C25}"/>
              </a:ext>
            </a:extLst>
          </p:cNvPr>
          <p:cNvSpPr txBox="1"/>
          <p:nvPr/>
        </p:nvSpPr>
        <p:spPr>
          <a:xfrm>
            <a:off x="57548" y="1496999"/>
            <a:ext cx="387098" cy="369332"/>
          </a:xfrm>
          <a:prstGeom prst="rect">
            <a:avLst/>
          </a:prstGeom>
          <a:noFill/>
        </p:spPr>
        <p:txBody>
          <a:bodyPr wrap="square" rtlCol="0" anchor="ctr">
            <a:spAutoFit/>
          </a:bodyPr>
          <a:lstStyle/>
          <a:p>
            <a:pPr algn="ctr"/>
            <a:r>
              <a:rPr lang="en-US" b="1" dirty="0">
                <a:latin typeface="Arial" panose="020B0604020202020204" pitchFamily="34" charset="0"/>
                <a:cs typeface="Arial" panose="020B0604020202020204" pitchFamily="34" charset="0"/>
              </a:rPr>
              <a:t>A</a:t>
            </a:r>
          </a:p>
        </p:txBody>
      </p:sp>
      <p:sp>
        <p:nvSpPr>
          <p:cNvPr id="11" name="TextBox 10">
            <a:extLst>
              <a:ext uri="{FF2B5EF4-FFF2-40B4-BE49-F238E27FC236}">
                <a16:creationId xmlns:a16="http://schemas.microsoft.com/office/drawing/2014/main" id="{1117C824-F83E-AD41-AA26-C3276D5B8DC0}"/>
              </a:ext>
            </a:extLst>
          </p:cNvPr>
          <p:cNvSpPr txBox="1"/>
          <p:nvPr/>
        </p:nvSpPr>
        <p:spPr>
          <a:xfrm>
            <a:off x="4516130" y="1496993"/>
            <a:ext cx="387099" cy="369332"/>
          </a:xfrm>
          <a:prstGeom prst="rect">
            <a:avLst/>
          </a:prstGeom>
          <a:noFill/>
        </p:spPr>
        <p:txBody>
          <a:bodyPr wrap="square" rtlCol="0" anchor="ctr">
            <a:spAutoFit/>
          </a:bodyPr>
          <a:lstStyle/>
          <a:p>
            <a:pPr algn="ctr"/>
            <a:r>
              <a:rPr lang="en-US" b="1" dirty="0">
                <a:latin typeface="Arial" panose="020B0604020202020204" pitchFamily="34" charset="0"/>
                <a:cs typeface="Arial" panose="020B0604020202020204" pitchFamily="34" charset="0"/>
              </a:rPr>
              <a:t>B</a:t>
            </a:r>
          </a:p>
        </p:txBody>
      </p:sp>
      <p:sp>
        <p:nvSpPr>
          <p:cNvPr id="12" name="TextBox 11">
            <a:extLst>
              <a:ext uri="{FF2B5EF4-FFF2-40B4-BE49-F238E27FC236}">
                <a16:creationId xmlns:a16="http://schemas.microsoft.com/office/drawing/2014/main" id="{CDD3DDFA-43E2-7C4F-BD8F-54F610FFE8FE}"/>
              </a:ext>
            </a:extLst>
          </p:cNvPr>
          <p:cNvSpPr txBox="1"/>
          <p:nvPr/>
        </p:nvSpPr>
        <p:spPr>
          <a:xfrm>
            <a:off x="57547" y="4095753"/>
            <a:ext cx="387099" cy="369332"/>
          </a:xfrm>
          <a:prstGeom prst="rect">
            <a:avLst/>
          </a:prstGeom>
          <a:noFill/>
        </p:spPr>
        <p:txBody>
          <a:bodyPr wrap="square" rtlCol="0" anchor="ctr">
            <a:spAutoFit/>
          </a:bodyPr>
          <a:lstStyle/>
          <a:p>
            <a:pPr algn="ctr"/>
            <a:r>
              <a:rPr lang="en-US" b="1" dirty="0">
                <a:latin typeface="Arial" panose="020B0604020202020204" pitchFamily="34" charset="0"/>
                <a:cs typeface="Arial" panose="020B0604020202020204" pitchFamily="34" charset="0"/>
              </a:rPr>
              <a:t>C</a:t>
            </a:r>
          </a:p>
        </p:txBody>
      </p:sp>
      <p:sp>
        <p:nvSpPr>
          <p:cNvPr id="13" name="TextBox 12">
            <a:extLst>
              <a:ext uri="{FF2B5EF4-FFF2-40B4-BE49-F238E27FC236}">
                <a16:creationId xmlns:a16="http://schemas.microsoft.com/office/drawing/2014/main" id="{DAB26C41-EE45-334D-B7F9-A9EA001200F7}"/>
              </a:ext>
            </a:extLst>
          </p:cNvPr>
          <p:cNvSpPr txBox="1"/>
          <p:nvPr/>
        </p:nvSpPr>
        <p:spPr>
          <a:xfrm>
            <a:off x="4516130" y="4095753"/>
            <a:ext cx="387099" cy="369332"/>
          </a:xfrm>
          <a:prstGeom prst="rect">
            <a:avLst/>
          </a:prstGeom>
          <a:noFill/>
        </p:spPr>
        <p:txBody>
          <a:bodyPr wrap="square" rtlCol="0" anchor="ctr">
            <a:spAutoFit/>
          </a:bodyPr>
          <a:lstStyle/>
          <a:p>
            <a:pPr algn="ctr"/>
            <a:r>
              <a:rPr lang="en-US" b="1" dirty="0">
                <a:latin typeface="Arial" panose="020B0604020202020204" pitchFamily="34" charset="0"/>
                <a:cs typeface="Arial" panose="020B0604020202020204" pitchFamily="34" charset="0"/>
              </a:rPr>
              <a:t>D</a:t>
            </a:r>
          </a:p>
        </p:txBody>
      </p:sp>
      <p:sp>
        <p:nvSpPr>
          <p:cNvPr id="15" name="TextBox 14">
            <a:extLst>
              <a:ext uri="{FF2B5EF4-FFF2-40B4-BE49-F238E27FC236}">
                <a16:creationId xmlns:a16="http://schemas.microsoft.com/office/drawing/2014/main" id="{4A402E54-51AA-3D49-AFAF-448C665A5FEB}"/>
              </a:ext>
            </a:extLst>
          </p:cNvPr>
          <p:cNvSpPr txBox="1"/>
          <p:nvPr/>
        </p:nvSpPr>
        <p:spPr>
          <a:xfrm>
            <a:off x="6570179" y="6211669"/>
            <a:ext cx="2573821" cy="646331"/>
          </a:xfrm>
          <a:prstGeom prst="rect">
            <a:avLst/>
          </a:prstGeom>
          <a:noFill/>
        </p:spPr>
        <p:txBody>
          <a:bodyPr wrap="square" rtlCol="0">
            <a:spAutoFit/>
          </a:bodyPr>
          <a:lstStyle/>
          <a:p>
            <a:r>
              <a:rPr lang="en-US" b="1" dirty="0">
                <a:solidFill>
                  <a:srgbClr val="C00000"/>
                </a:solidFill>
              </a:rPr>
              <a:t>Regulator Chains &amp;</a:t>
            </a:r>
          </a:p>
          <a:p>
            <a:r>
              <a:rPr lang="en-US" b="1" dirty="0">
                <a:solidFill>
                  <a:srgbClr val="C00000"/>
                </a:solidFill>
              </a:rPr>
              <a:t>5 Feedforward Loops</a:t>
            </a:r>
          </a:p>
        </p:txBody>
      </p:sp>
    </p:spTree>
    <p:extLst>
      <p:ext uri="{BB962C8B-B14F-4D97-AF65-F5344CB8AC3E}">
        <p14:creationId xmlns:p14="http://schemas.microsoft.com/office/powerpoint/2010/main" val="33519751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FA0AD-68BF-A545-8940-5A7029BE6EF4}"/>
              </a:ext>
            </a:extLst>
          </p:cNvPr>
          <p:cNvSpPr txBox="1">
            <a:spLocks/>
          </p:cNvSpPr>
          <p:nvPr/>
        </p:nvSpPr>
        <p:spPr>
          <a:xfrm>
            <a:off x="138223" y="376097"/>
            <a:ext cx="8897711" cy="1009406"/>
          </a:xfrm>
          <a:prstGeom prst="rect">
            <a:avLst/>
          </a:prstGeom>
        </p:spPr>
        <p:txBody>
          <a:bodyPr>
            <a:no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US" sz="2700" b="1" dirty="0"/>
              <a:t>A Consolidated Network was Constructed from      Conserved Motifs and High Eigenvector Centrality Genes</a:t>
            </a:r>
          </a:p>
        </p:txBody>
      </p:sp>
      <p:pic>
        <p:nvPicPr>
          <p:cNvPr id="4" name="Picture 3">
            <a:extLst>
              <a:ext uri="{FF2B5EF4-FFF2-40B4-BE49-F238E27FC236}">
                <a16:creationId xmlns:a16="http://schemas.microsoft.com/office/drawing/2014/main" id="{CA982A5B-2837-BB45-8A3B-AF4993FBD6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1909" y="1485899"/>
            <a:ext cx="6490337" cy="4471603"/>
          </a:xfrm>
          <a:prstGeom prst="rect">
            <a:avLst/>
          </a:prstGeom>
        </p:spPr>
      </p:pic>
      <p:sp>
        <p:nvSpPr>
          <p:cNvPr id="6" name="TextBox 5">
            <a:extLst>
              <a:ext uri="{FF2B5EF4-FFF2-40B4-BE49-F238E27FC236}">
                <a16:creationId xmlns:a16="http://schemas.microsoft.com/office/drawing/2014/main" id="{4791D136-F9CB-C042-8D2C-08166AA29008}"/>
              </a:ext>
            </a:extLst>
          </p:cNvPr>
          <p:cNvSpPr txBox="1"/>
          <p:nvPr/>
        </p:nvSpPr>
        <p:spPr>
          <a:xfrm>
            <a:off x="0" y="6043225"/>
            <a:ext cx="8501483" cy="369332"/>
          </a:xfrm>
          <a:prstGeom prst="rect">
            <a:avLst/>
          </a:prstGeom>
          <a:noFill/>
        </p:spPr>
        <p:txBody>
          <a:bodyPr wrap="square" rtlCol="0">
            <a:spAutoFit/>
          </a:bodyPr>
          <a:lstStyle/>
          <a:p>
            <a:pPr marL="285750" indent="-285750">
              <a:buFont typeface="Arial" panose="020B0604020202020204" pitchFamily="34" charset="0"/>
              <a:buChar char="•"/>
            </a:pPr>
            <a:r>
              <a:rPr lang="en-US" dirty="0"/>
              <a:t>The consolidated network contains 15 genes and 34 edges.</a:t>
            </a:r>
          </a:p>
        </p:txBody>
      </p:sp>
    </p:spTree>
    <p:extLst>
      <p:ext uri="{BB962C8B-B14F-4D97-AF65-F5344CB8AC3E}">
        <p14:creationId xmlns:p14="http://schemas.microsoft.com/office/powerpoint/2010/main" val="5222612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FA0AD-68BF-A545-8940-5A7029BE6EF4}"/>
              </a:ext>
            </a:extLst>
          </p:cNvPr>
          <p:cNvSpPr txBox="1">
            <a:spLocks/>
          </p:cNvSpPr>
          <p:nvPr/>
        </p:nvSpPr>
        <p:spPr>
          <a:xfrm>
            <a:off x="138223" y="376097"/>
            <a:ext cx="8897711" cy="1009406"/>
          </a:xfrm>
          <a:prstGeom prst="rect">
            <a:avLst/>
          </a:prstGeom>
        </p:spPr>
        <p:txBody>
          <a:bodyPr>
            <a:no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US" sz="2700" b="1" dirty="0"/>
              <a:t>The Consolidated Network Exhibits Similar Patterns of Paralog Signaling</a:t>
            </a:r>
          </a:p>
        </p:txBody>
      </p:sp>
      <p:pic>
        <p:nvPicPr>
          <p:cNvPr id="4" name="Picture 3">
            <a:extLst>
              <a:ext uri="{FF2B5EF4-FFF2-40B4-BE49-F238E27FC236}">
                <a16:creationId xmlns:a16="http://schemas.microsoft.com/office/drawing/2014/main" id="{CA982A5B-2837-BB45-8A3B-AF4993FBD6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1909" y="1485899"/>
            <a:ext cx="6490337" cy="4471603"/>
          </a:xfrm>
          <a:prstGeom prst="rect">
            <a:avLst/>
          </a:prstGeom>
        </p:spPr>
      </p:pic>
      <p:sp>
        <p:nvSpPr>
          <p:cNvPr id="6" name="TextBox 5">
            <a:extLst>
              <a:ext uri="{FF2B5EF4-FFF2-40B4-BE49-F238E27FC236}">
                <a16:creationId xmlns:a16="http://schemas.microsoft.com/office/drawing/2014/main" id="{4791D136-F9CB-C042-8D2C-08166AA29008}"/>
              </a:ext>
            </a:extLst>
          </p:cNvPr>
          <p:cNvSpPr txBox="1"/>
          <p:nvPr/>
        </p:nvSpPr>
        <p:spPr>
          <a:xfrm>
            <a:off x="0" y="6043225"/>
            <a:ext cx="8501483" cy="646331"/>
          </a:xfrm>
          <a:prstGeom prst="rect">
            <a:avLst/>
          </a:prstGeom>
          <a:noFill/>
        </p:spPr>
        <p:txBody>
          <a:bodyPr wrap="square" rtlCol="0">
            <a:spAutoFit/>
          </a:bodyPr>
          <a:lstStyle/>
          <a:p>
            <a:pPr marL="285750" indent="-285750">
              <a:buFont typeface="Arial" panose="020B0604020202020204" pitchFamily="34" charset="0"/>
              <a:buChar char="•"/>
            </a:pPr>
            <a:r>
              <a:rPr lang="en-US" dirty="0"/>
              <a:t>ACE2/SWI5 and YHP1/YOX1 regulate the cell cycle.</a:t>
            </a:r>
          </a:p>
          <a:p>
            <a:pPr marL="285750" indent="-285750">
              <a:buFont typeface="Arial" panose="020B0604020202020204" pitchFamily="34" charset="0"/>
              <a:buChar char="•"/>
            </a:pPr>
            <a:r>
              <a:rPr lang="en-US" dirty="0"/>
              <a:t>MSN2/MSN4 regulate the environmental stress response.</a:t>
            </a:r>
          </a:p>
        </p:txBody>
      </p:sp>
      <p:sp>
        <p:nvSpPr>
          <p:cNvPr id="7" name="Rectangle 6">
            <a:extLst>
              <a:ext uri="{FF2B5EF4-FFF2-40B4-BE49-F238E27FC236}">
                <a16:creationId xmlns:a16="http://schemas.microsoft.com/office/drawing/2014/main" id="{AA89017E-D631-E74C-A102-1C2C47123867}"/>
              </a:ext>
            </a:extLst>
          </p:cNvPr>
          <p:cNvSpPr/>
          <p:nvPr/>
        </p:nvSpPr>
        <p:spPr>
          <a:xfrm>
            <a:off x="6316616" y="2989478"/>
            <a:ext cx="407103" cy="166542"/>
          </a:xfrm>
          <a:prstGeom prst="rect">
            <a:avLst/>
          </a:prstGeom>
          <a:solidFill>
            <a:srgbClr val="00B05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18056994-CDB3-D440-A0ED-E3296AB2AC37}"/>
              </a:ext>
            </a:extLst>
          </p:cNvPr>
          <p:cNvSpPr/>
          <p:nvPr/>
        </p:nvSpPr>
        <p:spPr>
          <a:xfrm>
            <a:off x="6313121" y="3892821"/>
            <a:ext cx="407103" cy="166542"/>
          </a:xfrm>
          <a:prstGeom prst="rect">
            <a:avLst/>
          </a:prstGeom>
          <a:solidFill>
            <a:srgbClr val="00B05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8E2BA8DB-148C-AC46-8578-7BCC7AA8EAB6}"/>
              </a:ext>
            </a:extLst>
          </p:cNvPr>
          <p:cNvSpPr/>
          <p:nvPr/>
        </p:nvSpPr>
        <p:spPr>
          <a:xfrm>
            <a:off x="4575529" y="2717311"/>
            <a:ext cx="407103" cy="166542"/>
          </a:xfrm>
          <a:prstGeom prst="rect">
            <a:avLst/>
          </a:prstGeom>
          <a:solidFill>
            <a:srgbClr val="00B0F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D5077314-4B2D-EE4B-8603-30BE5E06EF5C}"/>
              </a:ext>
            </a:extLst>
          </p:cNvPr>
          <p:cNvSpPr/>
          <p:nvPr/>
        </p:nvSpPr>
        <p:spPr>
          <a:xfrm>
            <a:off x="4575530" y="4115265"/>
            <a:ext cx="407103" cy="166542"/>
          </a:xfrm>
          <a:prstGeom prst="rect">
            <a:avLst/>
          </a:prstGeom>
          <a:solidFill>
            <a:srgbClr val="00B0F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94E5626B-1109-EC43-9984-8C7FDD0A2C6A}"/>
              </a:ext>
            </a:extLst>
          </p:cNvPr>
          <p:cNvSpPr/>
          <p:nvPr/>
        </p:nvSpPr>
        <p:spPr>
          <a:xfrm>
            <a:off x="3513347" y="3426673"/>
            <a:ext cx="407103" cy="166542"/>
          </a:xfrm>
          <a:prstGeom prst="rect">
            <a:avLst/>
          </a:prstGeom>
          <a:solidFill>
            <a:srgbClr val="FF00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167D7ABA-37A0-4F41-8857-90993FF51CFF}"/>
              </a:ext>
            </a:extLst>
          </p:cNvPr>
          <p:cNvSpPr/>
          <p:nvPr/>
        </p:nvSpPr>
        <p:spPr>
          <a:xfrm>
            <a:off x="2568930" y="3408808"/>
            <a:ext cx="407103" cy="166542"/>
          </a:xfrm>
          <a:prstGeom prst="rect">
            <a:avLst/>
          </a:prstGeom>
          <a:solidFill>
            <a:srgbClr val="FF00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1581959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FA0AD-68BF-A545-8940-5A7029BE6EF4}"/>
              </a:ext>
            </a:extLst>
          </p:cNvPr>
          <p:cNvSpPr txBox="1">
            <a:spLocks/>
          </p:cNvSpPr>
          <p:nvPr/>
        </p:nvSpPr>
        <p:spPr>
          <a:xfrm>
            <a:off x="138223" y="376097"/>
            <a:ext cx="8897711" cy="1009406"/>
          </a:xfrm>
          <a:prstGeom prst="rect">
            <a:avLst/>
          </a:prstGeom>
        </p:spPr>
        <p:txBody>
          <a:bodyPr>
            <a:no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US" sz="2700" b="1" dirty="0"/>
              <a:t>The Consolidated Network Exhibits Overlap with the Environmental Stress Response (ESR)</a:t>
            </a:r>
          </a:p>
        </p:txBody>
      </p:sp>
      <p:pic>
        <p:nvPicPr>
          <p:cNvPr id="4" name="Picture 3">
            <a:extLst>
              <a:ext uri="{FF2B5EF4-FFF2-40B4-BE49-F238E27FC236}">
                <a16:creationId xmlns:a16="http://schemas.microsoft.com/office/drawing/2014/main" id="{CA982A5B-2837-BB45-8A3B-AF4993FBD6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1909" y="1485899"/>
            <a:ext cx="6490337" cy="4471603"/>
          </a:xfrm>
          <a:prstGeom prst="rect">
            <a:avLst/>
          </a:prstGeom>
        </p:spPr>
      </p:pic>
      <p:sp>
        <p:nvSpPr>
          <p:cNvPr id="6" name="TextBox 5">
            <a:extLst>
              <a:ext uri="{FF2B5EF4-FFF2-40B4-BE49-F238E27FC236}">
                <a16:creationId xmlns:a16="http://schemas.microsoft.com/office/drawing/2014/main" id="{4791D136-F9CB-C042-8D2C-08166AA29008}"/>
              </a:ext>
            </a:extLst>
          </p:cNvPr>
          <p:cNvSpPr txBox="1"/>
          <p:nvPr/>
        </p:nvSpPr>
        <p:spPr>
          <a:xfrm>
            <a:off x="0" y="6043225"/>
            <a:ext cx="8501483" cy="646331"/>
          </a:xfrm>
          <a:prstGeom prst="rect">
            <a:avLst/>
          </a:prstGeom>
          <a:noFill/>
        </p:spPr>
        <p:txBody>
          <a:bodyPr wrap="square" rtlCol="0">
            <a:spAutoFit/>
          </a:bodyPr>
          <a:lstStyle/>
          <a:p>
            <a:pPr marL="285750" indent="-285750">
              <a:buFont typeface="Arial" panose="020B0604020202020204" pitchFamily="34" charset="0"/>
              <a:buChar char="•"/>
            </a:pPr>
            <a:r>
              <a:rPr lang="en-US" dirty="0"/>
              <a:t>The ESR is MSN2/4-dependent but represses ribosome biogenesis.</a:t>
            </a:r>
          </a:p>
          <a:p>
            <a:pPr marL="285750" indent="-285750">
              <a:buFont typeface="Arial" panose="020B0604020202020204" pitchFamily="34" charset="0"/>
              <a:buChar char="•"/>
            </a:pPr>
            <a:r>
              <a:rPr lang="en-US" dirty="0"/>
              <a:t>HMO1 induces TORC1-dependent upregulation of ribosome biogenesis. </a:t>
            </a:r>
          </a:p>
        </p:txBody>
      </p:sp>
    </p:spTree>
    <p:extLst>
      <p:ext uri="{BB962C8B-B14F-4D97-AF65-F5344CB8AC3E}">
        <p14:creationId xmlns:p14="http://schemas.microsoft.com/office/powerpoint/2010/main" val="14013655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74009"/>
            <a:ext cx="8229600" cy="990600"/>
          </a:xfrm>
        </p:spPr>
        <p:txBody>
          <a:bodyPr>
            <a:normAutofit/>
          </a:bodyPr>
          <a:lstStyle/>
          <a:p>
            <a:r>
              <a:rPr lang="en-US" sz="3200" b="1" dirty="0"/>
              <a:t>Outline</a:t>
            </a:r>
          </a:p>
        </p:txBody>
      </p:sp>
      <p:sp>
        <p:nvSpPr>
          <p:cNvPr id="3" name="Content Placeholder 2"/>
          <p:cNvSpPr>
            <a:spLocks noGrp="1"/>
          </p:cNvSpPr>
          <p:nvPr>
            <p:ph idx="1"/>
          </p:nvPr>
        </p:nvSpPr>
        <p:spPr>
          <a:xfrm>
            <a:off x="294968" y="1364610"/>
            <a:ext cx="8728262" cy="5208468"/>
          </a:xfrm>
        </p:spPr>
        <p:txBody>
          <a:bodyPr>
            <a:noAutofit/>
          </a:bodyPr>
          <a:lstStyle/>
          <a:p>
            <a:r>
              <a:rPr lang="en-US" sz="2200" b="1" dirty="0"/>
              <a:t>Yeast respond to cold shock by changing gene expression.</a:t>
            </a:r>
          </a:p>
          <a:p>
            <a:pPr lvl="1"/>
            <a:r>
              <a:rPr lang="en-US" sz="2200" b="1" dirty="0"/>
              <a:t>The transcription factors regulating the early </a:t>
            </a:r>
          </a:p>
          <a:p>
            <a:pPr marL="466725" lvl="1" indent="0">
              <a:buNone/>
            </a:pPr>
            <a:r>
              <a:rPr lang="en-US" sz="2200" b="1" dirty="0"/>
              <a:t>cold response are unknown.</a:t>
            </a:r>
          </a:p>
          <a:p>
            <a:endParaRPr lang="en-US" sz="2200" b="1" dirty="0"/>
          </a:p>
          <a:p>
            <a:r>
              <a:rPr lang="en-US" sz="2200" b="1" dirty="0"/>
              <a:t>GRNmap was used to model six candidate gene regulatory networks that might regulate the response to cold shock.</a:t>
            </a:r>
          </a:p>
          <a:p>
            <a:endParaRPr lang="en-US" sz="2200" b="1" dirty="0"/>
          </a:p>
          <a:p>
            <a:r>
              <a:rPr lang="en-US" sz="2200" b="1" dirty="0"/>
              <a:t>Comparative analysis of the networks with random networks reveals network motifs important for controlling the response.</a:t>
            </a:r>
          </a:p>
          <a:p>
            <a:endParaRPr lang="en-US" sz="2200" b="1" dirty="0"/>
          </a:p>
          <a:p>
            <a:r>
              <a:rPr lang="en-US" sz="2200" b="1" dirty="0"/>
              <a:t>Consolidated motifs inform further microarray experiments.</a:t>
            </a:r>
          </a:p>
        </p:txBody>
      </p:sp>
    </p:spTree>
    <p:extLst>
      <p:ext uri="{BB962C8B-B14F-4D97-AF65-F5344CB8AC3E}">
        <p14:creationId xmlns:p14="http://schemas.microsoft.com/office/powerpoint/2010/main" val="38706592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74009"/>
            <a:ext cx="8229600" cy="990600"/>
          </a:xfrm>
        </p:spPr>
        <p:txBody>
          <a:bodyPr>
            <a:normAutofit/>
          </a:bodyPr>
          <a:lstStyle/>
          <a:p>
            <a:r>
              <a:rPr lang="en-US" sz="3200" b="1" dirty="0"/>
              <a:t>Outline</a:t>
            </a:r>
          </a:p>
        </p:txBody>
      </p:sp>
      <p:sp>
        <p:nvSpPr>
          <p:cNvPr id="3" name="Content Placeholder 2"/>
          <p:cNvSpPr>
            <a:spLocks noGrp="1"/>
          </p:cNvSpPr>
          <p:nvPr>
            <p:ph idx="1"/>
          </p:nvPr>
        </p:nvSpPr>
        <p:spPr>
          <a:xfrm>
            <a:off x="294968" y="1364610"/>
            <a:ext cx="8728262" cy="5208468"/>
          </a:xfrm>
        </p:spPr>
        <p:txBody>
          <a:bodyPr>
            <a:noAutofit/>
          </a:bodyPr>
          <a:lstStyle/>
          <a:p>
            <a:r>
              <a:rPr lang="en-US" sz="2200" b="1" dirty="0">
                <a:solidFill>
                  <a:schemeClr val="bg1">
                    <a:lumMod val="75000"/>
                  </a:schemeClr>
                </a:solidFill>
              </a:rPr>
              <a:t>Yeast respond to cold shock by changing gene expression.</a:t>
            </a:r>
          </a:p>
          <a:p>
            <a:pPr lvl="1"/>
            <a:r>
              <a:rPr lang="en-US" sz="2200" b="1" dirty="0">
                <a:solidFill>
                  <a:schemeClr val="bg1">
                    <a:lumMod val="75000"/>
                  </a:schemeClr>
                </a:solidFill>
              </a:rPr>
              <a:t>The transcription factors regulating the early </a:t>
            </a:r>
          </a:p>
          <a:p>
            <a:pPr marL="466725" lvl="1" indent="0">
              <a:buNone/>
            </a:pPr>
            <a:r>
              <a:rPr lang="en-US" sz="2200" b="1" dirty="0">
                <a:solidFill>
                  <a:schemeClr val="bg1">
                    <a:lumMod val="75000"/>
                  </a:schemeClr>
                </a:solidFill>
              </a:rPr>
              <a:t>cold response are unknown.</a:t>
            </a:r>
          </a:p>
          <a:p>
            <a:endParaRPr lang="en-US" sz="2200" b="1" dirty="0">
              <a:solidFill>
                <a:schemeClr val="bg1">
                  <a:lumMod val="75000"/>
                </a:schemeClr>
              </a:solidFill>
            </a:endParaRPr>
          </a:p>
          <a:p>
            <a:r>
              <a:rPr lang="en-US" sz="2200" b="1" dirty="0">
                <a:solidFill>
                  <a:schemeClr val="bg1">
                    <a:lumMod val="75000"/>
                  </a:schemeClr>
                </a:solidFill>
              </a:rPr>
              <a:t>GRNmap was used to model six candidate gene regulatory networks that might regulate the response to cold shock.</a:t>
            </a:r>
          </a:p>
          <a:p>
            <a:endParaRPr lang="en-US" sz="2200" b="1" dirty="0">
              <a:solidFill>
                <a:schemeClr val="bg1">
                  <a:lumMod val="75000"/>
                </a:schemeClr>
              </a:solidFill>
            </a:endParaRPr>
          </a:p>
          <a:p>
            <a:r>
              <a:rPr lang="en-US" sz="2200" b="1" dirty="0">
                <a:solidFill>
                  <a:schemeClr val="bg1">
                    <a:lumMod val="75000"/>
                  </a:schemeClr>
                </a:solidFill>
              </a:rPr>
              <a:t>Comparative analysis of the networks with random networks reveals network motifs important for controlling the response.</a:t>
            </a:r>
          </a:p>
          <a:p>
            <a:endParaRPr lang="en-US" sz="2200" b="1" dirty="0"/>
          </a:p>
          <a:p>
            <a:r>
              <a:rPr lang="en-US" sz="2200" b="1" dirty="0"/>
              <a:t>Consolidated motifs inform further microarray experiments.</a:t>
            </a:r>
          </a:p>
        </p:txBody>
      </p:sp>
    </p:spTree>
    <p:extLst>
      <p:ext uri="{BB962C8B-B14F-4D97-AF65-F5344CB8AC3E}">
        <p14:creationId xmlns:p14="http://schemas.microsoft.com/office/powerpoint/2010/main" val="15391387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dirty="0"/>
              <a:t>Conclusions and Future Directions</a:t>
            </a:r>
          </a:p>
        </p:txBody>
      </p:sp>
      <p:sp>
        <p:nvSpPr>
          <p:cNvPr id="4" name="Content Placeholder 2"/>
          <p:cNvSpPr txBox="1">
            <a:spLocks/>
          </p:cNvSpPr>
          <p:nvPr/>
        </p:nvSpPr>
        <p:spPr>
          <a:xfrm>
            <a:off x="490569" y="1524000"/>
            <a:ext cx="7495191" cy="5151120"/>
          </a:xfrm>
          <a:prstGeom prst="rect">
            <a:avLst/>
          </a:prstGeom>
        </p:spPr>
        <p:txBody>
          <a:bodyPr vert="horz" lIns="91440" tIns="45720" rIns="91440" bIns="45720" rtlCol="0">
            <a:noAutofit/>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344488" indent="-344488">
              <a:buFont typeface="+mj-lt"/>
              <a:buAutoNum type="arabicPeriod"/>
            </a:pPr>
            <a:r>
              <a:rPr lang="en-US" sz="1900" b="1" dirty="0">
                <a:solidFill>
                  <a:srgbClr val="16693F"/>
                </a:solidFill>
              </a:rPr>
              <a:t>Which transcription factors control the early response to cold shock?</a:t>
            </a:r>
          </a:p>
          <a:p>
            <a:pPr lvl="1"/>
            <a:r>
              <a:rPr lang="en-US" sz="1900" b="1" dirty="0"/>
              <a:t>Modeling results suggest Hmo1, Msn2, and Swi4 play </a:t>
            </a:r>
          </a:p>
          <a:p>
            <a:pPr marL="468313" lvl="1" indent="0">
              <a:buNone/>
            </a:pPr>
            <a:r>
              <a:rPr lang="en-US" sz="1900" b="1" dirty="0"/>
              <a:t>important roles.</a:t>
            </a:r>
          </a:p>
          <a:p>
            <a:pPr lvl="1"/>
            <a:endParaRPr lang="en-US" sz="1900" b="1" dirty="0"/>
          </a:p>
          <a:p>
            <a:pPr marL="344488" indent="-344488">
              <a:buFont typeface="+mj-lt"/>
              <a:buAutoNum type="arabicPeriod"/>
            </a:pPr>
            <a:r>
              <a:rPr lang="en-US" sz="1900" b="1" dirty="0">
                <a:solidFill>
                  <a:srgbClr val="16693F"/>
                </a:solidFill>
              </a:rPr>
              <a:t>What network motifs do these transcription factors form?</a:t>
            </a:r>
          </a:p>
          <a:p>
            <a:pPr lvl="1"/>
            <a:r>
              <a:rPr lang="en-US" sz="1900" b="1" dirty="0"/>
              <a:t>An activating regulator chain initiated by Hmo1.</a:t>
            </a:r>
          </a:p>
          <a:p>
            <a:pPr lvl="1"/>
            <a:r>
              <a:rPr lang="en-US" sz="1900" b="1" dirty="0"/>
              <a:t>Four symmetrical incoherent type I FFLs mediated by Swi4 that terminate on the paralogs Yhp1 and Yox1.</a:t>
            </a:r>
          </a:p>
          <a:p>
            <a:pPr marL="274320" lvl="1" indent="0">
              <a:buNone/>
            </a:pPr>
            <a:endParaRPr lang="en-US" sz="1900" b="1" dirty="0">
              <a:solidFill>
                <a:srgbClr val="16693F"/>
              </a:solidFill>
            </a:endParaRPr>
          </a:p>
          <a:p>
            <a:pPr marL="344488" indent="-344488">
              <a:buFont typeface="+mj-lt"/>
              <a:buAutoNum type="arabicPeriod"/>
            </a:pPr>
            <a:r>
              <a:rPr lang="en-US" sz="1900" b="1" dirty="0">
                <a:solidFill>
                  <a:srgbClr val="16693F"/>
                </a:solidFill>
              </a:rPr>
              <a:t>What are the indirect effects of other transcription factors in the gene regulatory network?</a:t>
            </a:r>
          </a:p>
          <a:p>
            <a:pPr lvl="1"/>
            <a:r>
              <a:rPr lang="en-US" sz="1900" b="1" dirty="0"/>
              <a:t>Promising targets for study include the viable double deletion strains ∆yhp1∆yox1 and ∆msn2∆msn4.</a:t>
            </a:r>
          </a:p>
          <a:p>
            <a:pPr lvl="2"/>
            <a:r>
              <a:rPr lang="en-US" sz="1900" b="1" dirty="0"/>
              <a:t>Single deletion mutants are not cold-sensitive.</a:t>
            </a:r>
          </a:p>
        </p:txBody>
      </p:sp>
    </p:spTree>
    <p:extLst>
      <p:ext uri="{BB962C8B-B14F-4D97-AF65-F5344CB8AC3E}">
        <p14:creationId xmlns:p14="http://schemas.microsoft.com/office/powerpoint/2010/main" val="9611419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457200" y="458969"/>
            <a:ext cx="8229600" cy="990600"/>
          </a:xfrm>
          <a:prstGeom prst="rect">
            <a:avLst/>
          </a:prstGeom>
        </p:spPr>
        <p:txBody>
          <a:bodyPr>
            <a:normAutofit fontScale="90000"/>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US" sz="3200" b="1"/>
              <a:t>GRNsight: http://dondi.github.io/GRNsight/</a:t>
            </a:r>
            <a:br>
              <a:rPr lang="en-US" sz="3200" b="1"/>
            </a:br>
            <a:r>
              <a:rPr lang="en-US" sz="3200" b="1"/>
              <a:t>GRNmap:  http://kdahlquist.github.io/GRNmap/</a:t>
            </a:r>
            <a:endParaRPr lang="en-US" sz="3200" b="1" dirty="0"/>
          </a:p>
        </p:txBody>
      </p:sp>
      <p:sp>
        <p:nvSpPr>
          <p:cNvPr id="4" name="TextBox 3"/>
          <p:cNvSpPr txBox="1"/>
          <p:nvPr/>
        </p:nvSpPr>
        <p:spPr>
          <a:xfrm>
            <a:off x="6556035" y="1756924"/>
            <a:ext cx="2419252" cy="4524315"/>
          </a:xfrm>
          <a:prstGeom prst="rect">
            <a:avLst/>
          </a:prstGeom>
          <a:noFill/>
        </p:spPr>
        <p:txBody>
          <a:bodyPr wrap="none" rtlCol="0">
            <a:spAutoFit/>
          </a:bodyPr>
          <a:lstStyle/>
          <a:p>
            <a:r>
              <a:rPr lang="en-US" sz="1600" b="1" u="sng" dirty="0"/>
              <a:t>Back row (left to right)</a:t>
            </a:r>
          </a:p>
          <a:p>
            <a:r>
              <a:rPr lang="en-US" sz="1600" dirty="0" err="1"/>
              <a:t>Nika</a:t>
            </a:r>
            <a:r>
              <a:rPr lang="en-US" sz="1600" dirty="0"/>
              <a:t> </a:t>
            </a:r>
            <a:r>
              <a:rPr lang="en-US" sz="1600" dirty="0" err="1"/>
              <a:t>Vafadari</a:t>
            </a:r>
            <a:endParaRPr lang="en-US" sz="1600" dirty="0"/>
          </a:p>
          <a:p>
            <a:r>
              <a:rPr lang="en-US" sz="1600" dirty="0"/>
              <a:t>Brandon Klein</a:t>
            </a:r>
          </a:p>
          <a:p>
            <a:r>
              <a:rPr lang="en-US" sz="1600" dirty="0"/>
              <a:t>Maggie O’Neil</a:t>
            </a:r>
          </a:p>
          <a:p>
            <a:r>
              <a:rPr lang="en-US" sz="1600" dirty="0"/>
              <a:t>Natalie Williams</a:t>
            </a:r>
          </a:p>
          <a:p>
            <a:endParaRPr lang="en-US" sz="1600" b="1" u="sng" dirty="0"/>
          </a:p>
          <a:p>
            <a:r>
              <a:rPr lang="en-US" sz="1600" b="1" u="sng" dirty="0"/>
              <a:t>Front row (left to right)</a:t>
            </a:r>
          </a:p>
          <a:p>
            <a:r>
              <a:rPr lang="en-US" sz="1600" dirty="0" err="1"/>
              <a:t>Anindita</a:t>
            </a:r>
            <a:r>
              <a:rPr lang="en-US" sz="1600" dirty="0"/>
              <a:t> </a:t>
            </a:r>
            <a:r>
              <a:rPr lang="en-US" sz="1600" dirty="0" err="1"/>
              <a:t>Varshneya</a:t>
            </a:r>
            <a:endParaRPr lang="en-US" sz="1600" dirty="0"/>
          </a:p>
          <a:p>
            <a:r>
              <a:rPr lang="en-US" sz="1600" dirty="0"/>
              <a:t>Monica Hong</a:t>
            </a:r>
          </a:p>
          <a:p>
            <a:r>
              <a:rPr lang="en-US" sz="1600" dirty="0"/>
              <a:t>Kam Dahlquist</a:t>
            </a:r>
          </a:p>
          <a:p>
            <a:r>
              <a:rPr lang="en-US" sz="1600" dirty="0"/>
              <a:t>Katherine </a:t>
            </a:r>
            <a:r>
              <a:rPr lang="en-US" sz="1600" dirty="0" err="1"/>
              <a:t>Scheker</a:t>
            </a:r>
            <a:endParaRPr lang="en-US" sz="1600" dirty="0"/>
          </a:p>
          <a:p>
            <a:endParaRPr lang="en-US" sz="1600" dirty="0"/>
          </a:p>
          <a:p>
            <a:r>
              <a:rPr lang="en-US" sz="1600" b="1" u="sng" dirty="0"/>
              <a:t>Not pictured</a:t>
            </a:r>
          </a:p>
          <a:p>
            <a:r>
              <a:rPr lang="en-US" sz="1600" b="1" dirty="0"/>
              <a:t>John David N. Dionisio</a:t>
            </a:r>
          </a:p>
          <a:p>
            <a:r>
              <a:rPr lang="en-US" sz="1600" b="1" dirty="0"/>
              <a:t>Ben G. Fitzpatrick</a:t>
            </a:r>
          </a:p>
          <a:p>
            <a:r>
              <a:rPr lang="en-US" sz="1600" dirty="0"/>
              <a:t>Lauren Kelly</a:t>
            </a:r>
          </a:p>
          <a:p>
            <a:r>
              <a:rPr lang="en-US" sz="1600" dirty="0"/>
              <a:t>John Lopez</a:t>
            </a:r>
          </a:p>
          <a:p>
            <a:r>
              <a:rPr lang="en-US" sz="1600" dirty="0"/>
              <a:t>Justin Kyle Torres</a:t>
            </a:r>
          </a:p>
        </p:txBody>
      </p:sp>
      <p:pic>
        <p:nvPicPr>
          <p:cNvPr id="11" name="Picture 10">
            <a:extLst>
              <a:ext uri="{FF2B5EF4-FFF2-40B4-BE49-F238E27FC236}">
                <a16:creationId xmlns:a16="http://schemas.microsoft.com/office/drawing/2014/main" id="{6389E562-9392-514A-BF2A-113407985294}"/>
              </a:ext>
            </a:extLst>
          </p:cNvPr>
          <p:cNvPicPr>
            <a:picLocks noChangeAspect="1"/>
          </p:cNvPicPr>
          <p:nvPr/>
        </p:nvPicPr>
        <p:blipFill rotWithShape="1">
          <a:blip r:embed="rId3">
            <a:extLst>
              <a:ext uri="{28A0092B-C50C-407E-A947-70E740481C1C}">
                <a14:useLocalDpi xmlns:a14="http://schemas.microsoft.com/office/drawing/2010/main" val="0"/>
              </a:ext>
            </a:extLst>
          </a:blip>
          <a:srcRect l="6307" t="14667"/>
          <a:stretch/>
        </p:blipFill>
        <p:spPr>
          <a:xfrm>
            <a:off x="566270" y="1756924"/>
            <a:ext cx="5789255" cy="4619917"/>
          </a:xfrm>
          <a:prstGeom prst="rect">
            <a:avLst/>
          </a:prstGeom>
        </p:spPr>
      </p:pic>
      <p:sp>
        <p:nvSpPr>
          <p:cNvPr id="12" name="TextBox 11">
            <a:extLst>
              <a:ext uri="{FF2B5EF4-FFF2-40B4-BE49-F238E27FC236}">
                <a16:creationId xmlns:a16="http://schemas.microsoft.com/office/drawing/2014/main" id="{74BD2186-618F-7B43-97DD-D3AEDED92F3A}"/>
              </a:ext>
            </a:extLst>
          </p:cNvPr>
          <p:cNvSpPr txBox="1"/>
          <p:nvPr/>
        </p:nvSpPr>
        <p:spPr>
          <a:xfrm>
            <a:off x="551194" y="5894552"/>
            <a:ext cx="5604163" cy="523220"/>
          </a:xfrm>
          <a:prstGeom prst="rect">
            <a:avLst/>
          </a:prstGeom>
          <a:noFill/>
        </p:spPr>
        <p:txBody>
          <a:bodyPr wrap="none" rtlCol="0">
            <a:spAutoFit/>
          </a:bodyPr>
          <a:lstStyle/>
          <a:p>
            <a:r>
              <a:rPr lang="en-US" sz="1400" b="1" dirty="0">
                <a:solidFill>
                  <a:schemeClr val="bg1"/>
                </a:solidFill>
              </a:rPr>
              <a:t>Funding: NSF RUI, </a:t>
            </a:r>
            <a:r>
              <a:rPr lang="en-US" sz="1400" b="1" dirty="0" err="1">
                <a:solidFill>
                  <a:schemeClr val="bg1"/>
                </a:solidFill>
              </a:rPr>
              <a:t>Kadner</a:t>
            </a:r>
            <a:r>
              <a:rPr lang="en-US" sz="1400" b="1" dirty="0">
                <a:solidFill>
                  <a:schemeClr val="bg1"/>
                </a:solidFill>
              </a:rPr>
              <a:t>-Pitts Research Grant, LMU SURP, </a:t>
            </a:r>
          </a:p>
          <a:p>
            <a:r>
              <a:rPr lang="en-US" sz="1400" b="1" dirty="0">
                <a:solidFill>
                  <a:schemeClr val="bg1"/>
                </a:solidFill>
              </a:rPr>
              <a:t>LMU Honors Program, LMU Rains Research Assistant Program </a:t>
            </a:r>
          </a:p>
        </p:txBody>
      </p:sp>
    </p:spTree>
    <p:extLst>
      <p:ext uri="{BB962C8B-B14F-4D97-AF65-F5344CB8AC3E}">
        <p14:creationId xmlns:p14="http://schemas.microsoft.com/office/powerpoint/2010/main" val="21470404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74009"/>
            <a:ext cx="8229600" cy="990600"/>
          </a:xfrm>
        </p:spPr>
        <p:txBody>
          <a:bodyPr>
            <a:normAutofit/>
          </a:bodyPr>
          <a:lstStyle/>
          <a:p>
            <a:r>
              <a:rPr lang="en-US" sz="3200" b="1" dirty="0"/>
              <a:t>Outline</a:t>
            </a:r>
          </a:p>
        </p:txBody>
      </p:sp>
      <p:sp>
        <p:nvSpPr>
          <p:cNvPr id="3" name="Content Placeholder 2"/>
          <p:cNvSpPr>
            <a:spLocks noGrp="1"/>
          </p:cNvSpPr>
          <p:nvPr>
            <p:ph idx="1"/>
          </p:nvPr>
        </p:nvSpPr>
        <p:spPr>
          <a:xfrm>
            <a:off x="294968" y="1364610"/>
            <a:ext cx="8728262" cy="5208468"/>
          </a:xfrm>
        </p:spPr>
        <p:txBody>
          <a:bodyPr>
            <a:noAutofit/>
          </a:bodyPr>
          <a:lstStyle/>
          <a:p>
            <a:r>
              <a:rPr lang="en-US" sz="2200" b="1" dirty="0"/>
              <a:t>Yeast respond to cold shock by changing gene expression.</a:t>
            </a:r>
          </a:p>
          <a:p>
            <a:pPr lvl="1"/>
            <a:r>
              <a:rPr lang="en-US" sz="2200" b="1" dirty="0"/>
              <a:t>The transcription factors regulating the early </a:t>
            </a:r>
          </a:p>
          <a:p>
            <a:pPr marL="466725" lvl="1" indent="0">
              <a:buNone/>
            </a:pPr>
            <a:r>
              <a:rPr lang="en-US" sz="2200" b="1" dirty="0"/>
              <a:t>cold response are unknown.</a:t>
            </a:r>
          </a:p>
          <a:p>
            <a:endParaRPr lang="en-US" sz="2200" b="1" dirty="0"/>
          </a:p>
          <a:p>
            <a:r>
              <a:rPr lang="en-US" sz="2200" b="1" dirty="0">
                <a:solidFill>
                  <a:schemeClr val="bg1">
                    <a:lumMod val="75000"/>
                  </a:schemeClr>
                </a:solidFill>
              </a:rPr>
              <a:t>GRNmap was used to model six candidate gene regulatory networks that might regulate the response to cold shock.</a:t>
            </a:r>
          </a:p>
          <a:p>
            <a:endParaRPr lang="en-US" sz="2200" b="1" dirty="0">
              <a:solidFill>
                <a:schemeClr val="bg1">
                  <a:lumMod val="75000"/>
                </a:schemeClr>
              </a:solidFill>
            </a:endParaRPr>
          </a:p>
          <a:p>
            <a:r>
              <a:rPr lang="en-US" sz="2200" b="1" dirty="0">
                <a:solidFill>
                  <a:schemeClr val="bg1">
                    <a:lumMod val="75000"/>
                  </a:schemeClr>
                </a:solidFill>
              </a:rPr>
              <a:t>Comparative analysis of the networks with random networks reveals network motifs important for controlling the response.</a:t>
            </a:r>
          </a:p>
          <a:p>
            <a:endParaRPr lang="en-US" sz="2200" b="1" dirty="0">
              <a:solidFill>
                <a:schemeClr val="bg1">
                  <a:lumMod val="75000"/>
                </a:schemeClr>
              </a:solidFill>
            </a:endParaRPr>
          </a:p>
          <a:p>
            <a:r>
              <a:rPr lang="en-US" sz="2200" b="1" dirty="0">
                <a:solidFill>
                  <a:schemeClr val="bg1">
                    <a:lumMod val="75000"/>
                  </a:schemeClr>
                </a:solidFill>
              </a:rPr>
              <a:t>Consolidated motifs inform further microarray experiments.</a:t>
            </a:r>
          </a:p>
        </p:txBody>
      </p:sp>
    </p:spTree>
    <p:extLst>
      <p:ext uri="{BB962C8B-B14F-4D97-AF65-F5344CB8AC3E}">
        <p14:creationId xmlns:p14="http://schemas.microsoft.com/office/powerpoint/2010/main" val="39369239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a:xfrm>
            <a:off x="389899" y="385323"/>
            <a:ext cx="7467600" cy="990600"/>
          </a:xfrm>
        </p:spPr>
        <p:txBody>
          <a:bodyPr>
            <a:noAutofit/>
          </a:bodyPr>
          <a:lstStyle/>
          <a:p>
            <a:pPr eaLnBrk="1" hangingPunct="1"/>
            <a:r>
              <a:rPr lang="en-US" altLang="en-US" sz="3200" b="1" dirty="0">
                <a:solidFill>
                  <a:srgbClr val="16693F"/>
                </a:solidFill>
              </a:rPr>
              <a:t>The Dahlquist Lab Studies Cold Shock Using DNA Microarrays</a:t>
            </a:r>
          </a:p>
        </p:txBody>
      </p:sp>
      <p:sp>
        <p:nvSpPr>
          <p:cNvPr id="10" name="Content Placeholder 2"/>
          <p:cNvSpPr txBox="1">
            <a:spLocks/>
          </p:cNvSpPr>
          <p:nvPr/>
        </p:nvSpPr>
        <p:spPr>
          <a:xfrm>
            <a:off x="3505201" y="1630629"/>
            <a:ext cx="5501638" cy="2819451"/>
          </a:xfrm>
          <a:prstGeom prst="rect">
            <a:avLst/>
          </a:prstGeom>
        </p:spPr>
        <p:txBody>
          <a:bodyPr vert="horz" lIns="91440" tIns="45720" rIns="91440" bIns="45720" rtlCol="0">
            <a:noAutofit/>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r>
              <a:rPr lang="en-US" sz="2000" b="1" dirty="0"/>
              <a:t>30% of genes exhibit significant changes in expression due to cold shock.</a:t>
            </a:r>
          </a:p>
          <a:p>
            <a:pPr lvl="1"/>
            <a:r>
              <a:rPr lang="en-US" b="1" dirty="0"/>
              <a:t>Ribosome biogenesis genes are upregulated.</a:t>
            </a:r>
          </a:p>
          <a:p>
            <a:pPr lvl="1"/>
            <a:endParaRPr lang="en-US" b="1" dirty="0"/>
          </a:p>
          <a:p>
            <a:r>
              <a:rPr lang="en-US" sz="2000" b="1" dirty="0"/>
              <a:t>Overlap with the Environmental Stress Response (ESR) in the late but not early response to low temperature stress.</a:t>
            </a:r>
          </a:p>
          <a:p>
            <a:endParaRPr lang="en-US" sz="2000" b="1" dirty="0"/>
          </a:p>
        </p:txBody>
      </p:sp>
      <p:pic>
        <p:nvPicPr>
          <p:cNvPr id="7" name="Picture 6">
            <a:extLst>
              <a:ext uri="{FF2B5EF4-FFF2-40B4-BE49-F238E27FC236}">
                <a16:creationId xmlns:a16="http://schemas.microsoft.com/office/drawing/2014/main" id="{9EAA2517-9A09-234B-A345-DECF995B3726}"/>
              </a:ext>
            </a:extLst>
          </p:cNvPr>
          <p:cNvPicPr>
            <a:picLocks/>
          </p:cNvPicPr>
          <p:nvPr/>
        </p:nvPicPr>
        <p:blipFill>
          <a:blip r:embed="rId3" cstate="email">
            <a:extLst>
              <a:ext uri="{28A0092B-C50C-407E-A947-70E740481C1C}">
                <a14:useLocalDpi xmlns:a14="http://schemas.microsoft.com/office/drawing/2010/main" val="0"/>
              </a:ext>
            </a:extLst>
          </a:blip>
          <a:stretch>
            <a:fillRect/>
          </a:stretch>
        </p:blipFill>
        <p:spPr>
          <a:xfrm>
            <a:off x="389899" y="1630629"/>
            <a:ext cx="2834640" cy="2286000"/>
          </a:xfrm>
          <a:prstGeom prst="rect">
            <a:avLst/>
          </a:prstGeom>
        </p:spPr>
      </p:pic>
      <p:sp>
        <p:nvSpPr>
          <p:cNvPr id="2" name="TextBox 1">
            <a:extLst>
              <a:ext uri="{FF2B5EF4-FFF2-40B4-BE49-F238E27FC236}">
                <a16:creationId xmlns:a16="http://schemas.microsoft.com/office/drawing/2014/main" id="{8951A215-FC7A-634E-B575-5F99EFCD452E}"/>
              </a:ext>
            </a:extLst>
          </p:cNvPr>
          <p:cNvSpPr txBox="1"/>
          <p:nvPr/>
        </p:nvSpPr>
        <p:spPr>
          <a:xfrm>
            <a:off x="1457191" y="1630629"/>
            <a:ext cx="700056" cy="369332"/>
          </a:xfrm>
          <a:prstGeom prst="rect">
            <a:avLst/>
          </a:prstGeom>
          <a:solidFill>
            <a:schemeClr val="tx1"/>
          </a:solidFill>
        </p:spPr>
        <p:txBody>
          <a:bodyPr wrap="square" rtlCol="0">
            <a:spAutoFit/>
          </a:bodyPr>
          <a:lstStyle/>
          <a:p>
            <a:r>
              <a:rPr lang="en-US" b="1" dirty="0">
                <a:solidFill>
                  <a:schemeClr val="bg1"/>
                </a:solidFill>
              </a:rPr>
              <a:t>13</a:t>
            </a:r>
            <a:r>
              <a:rPr lang="en-US" b="1" kern="0" dirty="0">
                <a:solidFill>
                  <a:schemeClr val="bg1"/>
                </a:solidFill>
              </a:rPr>
              <a:t>°</a:t>
            </a:r>
            <a:r>
              <a:rPr lang="en-US" b="1" dirty="0">
                <a:solidFill>
                  <a:schemeClr val="bg1"/>
                </a:solidFill>
              </a:rPr>
              <a:t>C</a:t>
            </a:r>
            <a:endParaRPr lang="en-US" dirty="0">
              <a:solidFill>
                <a:schemeClr val="bg1"/>
              </a:solidFill>
            </a:endParaRPr>
          </a:p>
        </p:txBody>
      </p:sp>
      <p:pic>
        <p:nvPicPr>
          <p:cNvPr id="8" name="Picture 7" descr="Microarray.jpg">
            <a:extLst>
              <a:ext uri="{FF2B5EF4-FFF2-40B4-BE49-F238E27FC236}">
                <a16:creationId xmlns:a16="http://schemas.microsoft.com/office/drawing/2014/main" id="{2406D85C-81A1-A848-BA4E-EEB4D585D91F}"/>
              </a:ext>
            </a:extLst>
          </p:cNvPr>
          <p:cNvPicPr>
            <a:picLocks/>
          </p:cNvPicPr>
          <p:nvPr/>
        </p:nvPicPr>
        <p:blipFill rotWithShape="1">
          <a:blip r:embed="rId4">
            <a:extLst>
              <a:ext uri="{28A0092B-C50C-407E-A947-70E740481C1C}">
                <a14:useLocalDpi xmlns:a14="http://schemas.microsoft.com/office/drawing/2010/main" val="0"/>
              </a:ext>
            </a:extLst>
          </a:blip>
          <a:srcRect l="3167" t="5029" r="2679" b="3051"/>
          <a:stretch/>
        </p:blipFill>
        <p:spPr>
          <a:xfrm>
            <a:off x="389899" y="4169493"/>
            <a:ext cx="2834640" cy="2286000"/>
          </a:xfrm>
          <a:prstGeom prst="rect">
            <a:avLst/>
          </a:prstGeom>
        </p:spPr>
      </p:pic>
      <p:cxnSp>
        <p:nvCxnSpPr>
          <p:cNvPr id="4" name="Straight Arrow Connector 3">
            <a:extLst>
              <a:ext uri="{FF2B5EF4-FFF2-40B4-BE49-F238E27FC236}">
                <a16:creationId xmlns:a16="http://schemas.microsoft.com/office/drawing/2014/main" id="{C39E5FDE-49F0-574E-B55B-247D04665E22}"/>
              </a:ext>
            </a:extLst>
          </p:cNvPr>
          <p:cNvCxnSpPr>
            <a:stCxn id="7" idx="2"/>
            <a:endCxn id="8" idx="0"/>
          </p:cNvCxnSpPr>
          <p:nvPr/>
        </p:nvCxnSpPr>
        <p:spPr>
          <a:xfrm>
            <a:off x="1807219" y="3916629"/>
            <a:ext cx="0" cy="25286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69620532"/>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a:xfrm>
            <a:off x="389899" y="385323"/>
            <a:ext cx="7467600" cy="990600"/>
          </a:xfrm>
        </p:spPr>
        <p:txBody>
          <a:bodyPr>
            <a:noAutofit/>
          </a:bodyPr>
          <a:lstStyle/>
          <a:p>
            <a:pPr eaLnBrk="1" hangingPunct="1"/>
            <a:r>
              <a:rPr lang="en-US" altLang="en-US" sz="3200" b="1" dirty="0">
                <a:solidFill>
                  <a:srgbClr val="16693F"/>
                </a:solidFill>
              </a:rPr>
              <a:t>The Dahlquist Lab Studies Cold Shock Using DNA Microarrays</a:t>
            </a:r>
          </a:p>
        </p:txBody>
      </p:sp>
      <p:sp>
        <p:nvSpPr>
          <p:cNvPr id="10" name="Content Placeholder 2"/>
          <p:cNvSpPr txBox="1">
            <a:spLocks/>
          </p:cNvSpPr>
          <p:nvPr/>
        </p:nvSpPr>
        <p:spPr>
          <a:xfrm>
            <a:off x="3505201" y="1630629"/>
            <a:ext cx="5501638" cy="1818087"/>
          </a:xfrm>
          <a:prstGeom prst="rect">
            <a:avLst/>
          </a:prstGeom>
        </p:spPr>
        <p:txBody>
          <a:bodyPr vert="horz" lIns="91440" tIns="45720" rIns="91440" bIns="45720" rtlCol="0">
            <a:noAutofit/>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r>
              <a:rPr lang="en-US" sz="2000" b="1" dirty="0"/>
              <a:t>30% of genes exhibit significant changes in expression due to cold shock.</a:t>
            </a:r>
          </a:p>
          <a:p>
            <a:pPr lvl="1"/>
            <a:r>
              <a:rPr lang="en-US" b="1" dirty="0"/>
              <a:t>Ribosome biogenesis genes are upregulated.</a:t>
            </a:r>
          </a:p>
          <a:p>
            <a:endParaRPr lang="en-US" sz="2000" b="1" dirty="0"/>
          </a:p>
        </p:txBody>
      </p:sp>
      <p:pic>
        <p:nvPicPr>
          <p:cNvPr id="7" name="Picture 6">
            <a:extLst>
              <a:ext uri="{FF2B5EF4-FFF2-40B4-BE49-F238E27FC236}">
                <a16:creationId xmlns:a16="http://schemas.microsoft.com/office/drawing/2014/main" id="{9EAA2517-9A09-234B-A345-DECF995B3726}"/>
              </a:ext>
            </a:extLst>
          </p:cNvPr>
          <p:cNvPicPr>
            <a:picLocks/>
          </p:cNvPicPr>
          <p:nvPr/>
        </p:nvPicPr>
        <p:blipFill>
          <a:blip r:embed="rId3" cstate="email">
            <a:extLst>
              <a:ext uri="{28A0092B-C50C-407E-A947-70E740481C1C}">
                <a14:useLocalDpi xmlns:a14="http://schemas.microsoft.com/office/drawing/2010/main" val="0"/>
              </a:ext>
            </a:extLst>
          </a:blip>
          <a:stretch>
            <a:fillRect/>
          </a:stretch>
        </p:blipFill>
        <p:spPr>
          <a:xfrm>
            <a:off x="389899" y="1630629"/>
            <a:ext cx="2834640" cy="2286000"/>
          </a:xfrm>
          <a:prstGeom prst="rect">
            <a:avLst/>
          </a:prstGeom>
        </p:spPr>
      </p:pic>
      <p:sp>
        <p:nvSpPr>
          <p:cNvPr id="2" name="TextBox 1">
            <a:extLst>
              <a:ext uri="{FF2B5EF4-FFF2-40B4-BE49-F238E27FC236}">
                <a16:creationId xmlns:a16="http://schemas.microsoft.com/office/drawing/2014/main" id="{8951A215-FC7A-634E-B575-5F99EFCD452E}"/>
              </a:ext>
            </a:extLst>
          </p:cNvPr>
          <p:cNvSpPr txBox="1"/>
          <p:nvPr/>
        </p:nvSpPr>
        <p:spPr>
          <a:xfrm>
            <a:off x="1457191" y="1630629"/>
            <a:ext cx="700056" cy="369332"/>
          </a:xfrm>
          <a:prstGeom prst="rect">
            <a:avLst/>
          </a:prstGeom>
          <a:solidFill>
            <a:schemeClr val="tx1"/>
          </a:solidFill>
        </p:spPr>
        <p:txBody>
          <a:bodyPr wrap="square" rtlCol="0">
            <a:spAutoFit/>
          </a:bodyPr>
          <a:lstStyle/>
          <a:p>
            <a:r>
              <a:rPr lang="en-US" b="1" dirty="0">
                <a:solidFill>
                  <a:schemeClr val="bg1"/>
                </a:solidFill>
              </a:rPr>
              <a:t>13</a:t>
            </a:r>
            <a:r>
              <a:rPr lang="en-US" b="1" kern="0" dirty="0">
                <a:solidFill>
                  <a:schemeClr val="bg1"/>
                </a:solidFill>
              </a:rPr>
              <a:t>°</a:t>
            </a:r>
            <a:r>
              <a:rPr lang="en-US" b="1" dirty="0">
                <a:solidFill>
                  <a:schemeClr val="bg1"/>
                </a:solidFill>
              </a:rPr>
              <a:t>C</a:t>
            </a:r>
            <a:endParaRPr lang="en-US" dirty="0">
              <a:solidFill>
                <a:schemeClr val="bg1"/>
              </a:solidFill>
            </a:endParaRPr>
          </a:p>
        </p:txBody>
      </p:sp>
      <p:pic>
        <p:nvPicPr>
          <p:cNvPr id="8" name="Picture 7" descr="Microarray.jpg">
            <a:extLst>
              <a:ext uri="{FF2B5EF4-FFF2-40B4-BE49-F238E27FC236}">
                <a16:creationId xmlns:a16="http://schemas.microsoft.com/office/drawing/2014/main" id="{2406D85C-81A1-A848-BA4E-EEB4D585D91F}"/>
              </a:ext>
            </a:extLst>
          </p:cNvPr>
          <p:cNvPicPr>
            <a:picLocks/>
          </p:cNvPicPr>
          <p:nvPr/>
        </p:nvPicPr>
        <p:blipFill rotWithShape="1">
          <a:blip r:embed="rId4">
            <a:extLst>
              <a:ext uri="{28A0092B-C50C-407E-A947-70E740481C1C}">
                <a14:useLocalDpi xmlns:a14="http://schemas.microsoft.com/office/drawing/2010/main" val="0"/>
              </a:ext>
            </a:extLst>
          </a:blip>
          <a:srcRect l="3167" t="5029" r="2679" b="3051"/>
          <a:stretch/>
        </p:blipFill>
        <p:spPr>
          <a:xfrm>
            <a:off x="389899" y="4169493"/>
            <a:ext cx="2834640" cy="2286000"/>
          </a:xfrm>
          <a:prstGeom prst="rect">
            <a:avLst/>
          </a:prstGeom>
        </p:spPr>
      </p:pic>
      <p:cxnSp>
        <p:nvCxnSpPr>
          <p:cNvPr id="4" name="Straight Arrow Connector 3">
            <a:extLst>
              <a:ext uri="{FF2B5EF4-FFF2-40B4-BE49-F238E27FC236}">
                <a16:creationId xmlns:a16="http://schemas.microsoft.com/office/drawing/2014/main" id="{C39E5FDE-49F0-574E-B55B-247D04665E22}"/>
              </a:ext>
            </a:extLst>
          </p:cNvPr>
          <p:cNvCxnSpPr>
            <a:stCxn id="7" idx="2"/>
            <a:endCxn id="8" idx="0"/>
          </p:cNvCxnSpPr>
          <p:nvPr/>
        </p:nvCxnSpPr>
        <p:spPr>
          <a:xfrm>
            <a:off x="1807219" y="3916629"/>
            <a:ext cx="0" cy="25286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9" name="Content Placeholder 2">
            <a:extLst>
              <a:ext uri="{FF2B5EF4-FFF2-40B4-BE49-F238E27FC236}">
                <a16:creationId xmlns:a16="http://schemas.microsoft.com/office/drawing/2014/main" id="{F6A9D62C-AB58-584E-8833-7F2705B22342}"/>
              </a:ext>
            </a:extLst>
          </p:cNvPr>
          <p:cNvSpPr txBox="1">
            <a:spLocks/>
          </p:cNvSpPr>
          <p:nvPr/>
        </p:nvSpPr>
        <p:spPr>
          <a:xfrm>
            <a:off x="3505200" y="3442653"/>
            <a:ext cx="5501639" cy="2925876"/>
          </a:xfrm>
          <a:prstGeom prst="rect">
            <a:avLst/>
          </a:prstGeom>
        </p:spPr>
        <p:txBody>
          <a:bodyPr vert="horz" lIns="91440" tIns="45720" rIns="91440" bIns="45720" rtlCol="0">
            <a:normAutofit fontScale="85000" lnSpcReduction="10000"/>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344488" indent="-344488">
              <a:buFont typeface="+mj-lt"/>
              <a:buAutoNum type="arabicPeriod"/>
            </a:pPr>
            <a:r>
              <a:rPr lang="en-US" b="1" dirty="0">
                <a:solidFill>
                  <a:srgbClr val="16693F"/>
                </a:solidFill>
              </a:rPr>
              <a:t>Which transcription factors control the early response to cold shock in yeast?</a:t>
            </a:r>
          </a:p>
          <a:p>
            <a:pPr marL="344488" indent="-344488">
              <a:buFont typeface="+mj-lt"/>
              <a:buAutoNum type="arabicPeriod"/>
            </a:pPr>
            <a:endParaRPr lang="en-US" b="1" dirty="0">
              <a:solidFill>
                <a:srgbClr val="16693F"/>
              </a:solidFill>
            </a:endParaRPr>
          </a:p>
          <a:p>
            <a:pPr marL="344488" indent="-344488">
              <a:buFont typeface="+mj-lt"/>
              <a:buAutoNum type="arabicPeriod"/>
            </a:pPr>
            <a:r>
              <a:rPr lang="en-US" b="1" dirty="0">
                <a:solidFill>
                  <a:srgbClr val="16693F"/>
                </a:solidFill>
              </a:rPr>
              <a:t>What network motifs do these transcription factors form?</a:t>
            </a:r>
          </a:p>
          <a:p>
            <a:pPr marL="344488" indent="-344488">
              <a:buFont typeface="+mj-lt"/>
              <a:buAutoNum type="arabicPeriod"/>
            </a:pPr>
            <a:endParaRPr lang="en-US" b="1" dirty="0">
              <a:solidFill>
                <a:srgbClr val="16693F"/>
              </a:solidFill>
            </a:endParaRPr>
          </a:p>
          <a:p>
            <a:pPr marL="344488" indent="-344488">
              <a:buFont typeface="+mj-lt"/>
              <a:buAutoNum type="arabicPeriod"/>
            </a:pPr>
            <a:r>
              <a:rPr lang="en-US" b="1" dirty="0">
                <a:solidFill>
                  <a:srgbClr val="16693F"/>
                </a:solidFill>
              </a:rPr>
              <a:t>What are the indirect effects of other transcription factors in the </a:t>
            </a:r>
            <a:r>
              <a:rPr lang="en-US" b="1" i="1" dirty="0">
                <a:solidFill>
                  <a:srgbClr val="16693F"/>
                </a:solidFill>
              </a:rPr>
              <a:t>gene regulatory network</a:t>
            </a:r>
            <a:r>
              <a:rPr lang="en-US" b="1" dirty="0">
                <a:solidFill>
                  <a:srgbClr val="16693F"/>
                </a:solidFill>
              </a:rPr>
              <a:t>?</a:t>
            </a:r>
          </a:p>
        </p:txBody>
      </p:sp>
    </p:spTree>
    <p:extLst>
      <p:ext uri="{BB962C8B-B14F-4D97-AF65-F5344CB8AC3E}">
        <p14:creationId xmlns:p14="http://schemas.microsoft.com/office/powerpoint/2010/main" val="2142998033"/>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9B58D-B746-AA46-ACA9-D277AEA062EF}"/>
              </a:ext>
            </a:extLst>
          </p:cNvPr>
          <p:cNvSpPr>
            <a:spLocks noGrp="1"/>
          </p:cNvSpPr>
          <p:nvPr>
            <p:ph type="title"/>
          </p:nvPr>
        </p:nvSpPr>
        <p:spPr>
          <a:xfrm>
            <a:off x="457200" y="347394"/>
            <a:ext cx="8229600" cy="990600"/>
          </a:xfrm>
        </p:spPr>
        <p:txBody>
          <a:bodyPr>
            <a:normAutofit/>
          </a:bodyPr>
          <a:lstStyle/>
          <a:p>
            <a:r>
              <a:rPr lang="en-US" altLang="en-US" sz="2800" b="1" dirty="0">
                <a:solidFill>
                  <a:srgbClr val="16693F"/>
                </a:solidFill>
              </a:rPr>
              <a:t>In Yeast, ~250 Transcription Factors Regulate the ~6000 Genes through Combinatorial Control</a:t>
            </a:r>
          </a:p>
        </p:txBody>
      </p:sp>
      <p:pic>
        <p:nvPicPr>
          <p:cNvPr id="5" name="Picture 4" descr="F3.large.jpg">
            <a:extLst>
              <a:ext uri="{FF2B5EF4-FFF2-40B4-BE49-F238E27FC236}">
                <a16:creationId xmlns:a16="http://schemas.microsoft.com/office/drawing/2014/main" id="{A48B493A-9C1A-EA4D-BA17-680D98171245}"/>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5467662" y="2115415"/>
            <a:ext cx="3354408" cy="3340505"/>
          </a:xfrm>
          <a:prstGeom prst="rect">
            <a:avLst/>
          </a:prstGeom>
          <a:noFill/>
          <a:ln>
            <a:noFill/>
          </a:ln>
        </p:spPr>
      </p:pic>
      <p:sp>
        <p:nvSpPr>
          <p:cNvPr id="7" name="TextBox 6">
            <a:extLst>
              <a:ext uri="{FF2B5EF4-FFF2-40B4-BE49-F238E27FC236}">
                <a16:creationId xmlns:a16="http://schemas.microsoft.com/office/drawing/2014/main" id="{651BA8F6-CA3D-2B42-937B-78BA318B0065}"/>
              </a:ext>
            </a:extLst>
          </p:cNvPr>
          <p:cNvSpPr txBox="1"/>
          <p:nvPr/>
        </p:nvSpPr>
        <p:spPr>
          <a:xfrm>
            <a:off x="7106536" y="6418976"/>
            <a:ext cx="1715534" cy="338554"/>
          </a:xfrm>
          <a:prstGeom prst="rect">
            <a:avLst/>
          </a:prstGeom>
          <a:noFill/>
        </p:spPr>
        <p:txBody>
          <a:bodyPr wrap="none" rtlCol="0">
            <a:spAutoFit/>
          </a:bodyPr>
          <a:lstStyle/>
          <a:p>
            <a:r>
              <a:rPr lang="en-US" sz="1600" b="1" dirty="0"/>
              <a:t>Lee </a:t>
            </a:r>
            <a:r>
              <a:rPr lang="en-US" sz="1600" b="1" i="1" dirty="0"/>
              <a:t>et al. </a:t>
            </a:r>
            <a:r>
              <a:rPr lang="en-US" sz="1600" b="1" dirty="0"/>
              <a:t>(2002)</a:t>
            </a:r>
          </a:p>
        </p:txBody>
      </p:sp>
      <p:sp>
        <p:nvSpPr>
          <p:cNvPr id="9" name="TextBox 8">
            <a:extLst>
              <a:ext uri="{FF2B5EF4-FFF2-40B4-BE49-F238E27FC236}">
                <a16:creationId xmlns:a16="http://schemas.microsoft.com/office/drawing/2014/main" id="{A26531FE-8ADE-3249-A5F9-F0A4CFF0E88E}"/>
              </a:ext>
            </a:extLst>
          </p:cNvPr>
          <p:cNvSpPr txBox="1"/>
          <p:nvPr/>
        </p:nvSpPr>
        <p:spPr>
          <a:xfrm>
            <a:off x="5693186" y="1569530"/>
            <a:ext cx="2903359" cy="369332"/>
          </a:xfrm>
          <a:prstGeom prst="rect">
            <a:avLst/>
          </a:prstGeom>
          <a:noFill/>
        </p:spPr>
        <p:txBody>
          <a:bodyPr wrap="none" rtlCol="0">
            <a:spAutoFit/>
          </a:bodyPr>
          <a:lstStyle/>
          <a:p>
            <a:r>
              <a:rPr lang="en-US" b="1" dirty="0"/>
              <a:t>Common Network Motifs</a:t>
            </a:r>
          </a:p>
        </p:txBody>
      </p:sp>
      <p:sp>
        <p:nvSpPr>
          <p:cNvPr id="10" name="Content Placeholder 2">
            <a:extLst>
              <a:ext uri="{FF2B5EF4-FFF2-40B4-BE49-F238E27FC236}">
                <a16:creationId xmlns:a16="http://schemas.microsoft.com/office/drawing/2014/main" id="{2F3F7454-F167-4E40-8BAD-A41BA6C67C09}"/>
              </a:ext>
            </a:extLst>
          </p:cNvPr>
          <p:cNvSpPr txBox="1">
            <a:spLocks/>
          </p:cNvSpPr>
          <p:nvPr/>
        </p:nvSpPr>
        <p:spPr>
          <a:xfrm>
            <a:off x="180236" y="1938862"/>
            <a:ext cx="5135880" cy="4328599"/>
          </a:xfrm>
          <a:prstGeom prst="rect">
            <a:avLst/>
          </a:prstGeom>
        </p:spPr>
        <p:txBody>
          <a:bodyPr vert="horz" lIns="91440" tIns="45720" rIns="91440" bIns="45720" rtlCol="0">
            <a:normAutofit/>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r>
              <a:rPr lang="en-US" sz="2000" b="1" dirty="0"/>
              <a:t>Activators increase gene expression.</a:t>
            </a:r>
          </a:p>
          <a:p>
            <a:endParaRPr lang="en-US" sz="2000" b="1" dirty="0"/>
          </a:p>
          <a:p>
            <a:r>
              <a:rPr lang="en-US" sz="2000" b="1" dirty="0"/>
              <a:t>Repressors decrease gene expression.</a:t>
            </a:r>
          </a:p>
          <a:p>
            <a:endParaRPr lang="en-US" sz="2000" b="1" dirty="0"/>
          </a:p>
          <a:p>
            <a:r>
              <a:rPr lang="en-US" sz="2000" b="1" dirty="0"/>
              <a:t>Transcription factors are themselves proteins that are encoded by genes.</a:t>
            </a:r>
          </a:p>
          <a:p>
            <a:pPr marL="0" indent="0">
              <a:buNone/>
            </a:pPr>
            <a:endParaRPr lang="en-US" sz="2000" b="1" dirty="0"/>
          </a:p>
          <a:p>
            <a:r>
              <a:rPr lang="en-US" sz="2000" b="1" dirty="0"/>
              <a:t>Transcription factors regulate one another, forming motifs and gene regulatory networks.</a:t>
            </a:r>
          </a:p>
          <a:p>
            <a:endParaRPr lang="en-US" sz="2000" b="1" dirty="0"/>
          </a:p>
        </p:txBody>
      </p:sp>
    </p:spTree>
    <p:extLst>
      <p:ext uri="{BB962C8B-B14F-4D97-AF65-F5344CB8AC3E}">
        <p14:creationId xmlns:p14="http://schemas.microsoft.com/office/powerpoint/2010/main" val="20158965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74009"/>
            <a:ext cx="8229600" cy="990600"/>
          </a:xfrm>
        </p:spPr>
        <p:txBody>
          <a:bodyPr>
            <a:normAutofit/>
          </a:bodyPr>
          <a:lstStyle/>
          <a:p>
            <a:r>
              <a:rPr lang="en-US" sz="3200" b="1" dirty="0"/>
              <a:t>Outline</a:t>
            </a:r>
          </a:p>
        </p:txBody>
      </p:sp>
      <p:sp>
        <p:nvSpPr>
          <p:cNvPr id="3" name="Content Placeholder 2"/>
          <p:cNvSpPr>
            <a:spLocks noGrp="1"/>
          </p:cNvSpPr>
          <p:nvPr>
            <p:ph idx="1"/>
          </p:nvPr>
        </p:nvSpPr>
        <p:spPr>
          <a:xfrm>
            <a:off x="294968" y="1364610"/>
            <a:ext cx="8728262" cy="5208468"/>
          </a:xfrm>
        </p:spPr>
        <p:txBody>
          <a:bodyPr>
            <a:noAutofit/>
          </a:bodyPr>
          <a:lstStyle/>
          <a:p>
            <a:r>
              <a:rPr lang="en-US" sz="2200" b="1" dirty="0">
                <a:solidFill>
                  <a:schemeClr val="bg1">
                    <a:lumMod val="75000"/>
                  </a:schemeClr>
                </a:solidFill>
              </a:rPr>
              <a:t>Yeast respond to cold shock by changing gene expression.</a:t>
            </a:r>
          </a:p>
          <a:p>
            <a:pPr lvl="1"/>
            <a:r>
              <a:rPr lang="en-US" sz="2200" b="1" dirty="0">
                <a:solidFill>
                  <a:schemeClr val="bg1">
                    <a:lumMod val="75000"/>
                  </a:schemeClr>
                </a:solidFill>
              </a:rPr>
              <a:t>The transcription factors regulating the early </a:t>
            </a:r>
          </a:p>
          <a:p>
            <a:pPr marL="466725" lvl="1" indent="0">
              <a:buNone/>
            </a:pPr>
            <a:r>
              <a:rPr lang="en-US" sz="2200" b="1" dirty="0">
                <a:solidFill>
                  <a:schemeClr val="bg1">
                    <a:lumMod val="75000"/>
                  </a:schemeClr>
                </a:solidFill>
              </a:rPr>
              <a:t>cold response are unknown.</a:t>
            </a:r>
          </a:p>
          <a:p>
            <a:endParaRPr lang="en-US" sz="2200" b="1" dirty="0"/>
          </a:p>
          <a:p>
            <a:r>
              <a:rPr lang="en-US" sz="2200" b="1" dirty="0"/>
              <a:t>GRNmap was used to model six candidate gene regulatory networks that might regulate the response to cold shock.</a:t>
            </a:r>
          </a:p>
          <a:p>
            <a:endParaRPr lang="en-US" sz="2200" b="1" dirty="0"/>
          </a:p>
          <a:p>
            <a:r>
              <a:rPr lang="en-US" sz="2200" b="1" dirty="0">
                <a:solidFill>
                  <a:schemeClr val="bg1">
                    <a:lumMod val="75000"/>
                  </a:schemeClr>
                </a:solidFill>
              </a:rPr>
              <a:t>Comparative analysis of the networks with random networks reveals network motifs important for controlling the response.</a:t>
            </a:r>
          </a:p>
          <a:p>
            <a:endParaRPr lang="en-US" sz="2200" b="1" dirty="0">
              <a:solidFill>
                <a:schemeClr val="bg1">
                  <a:lumMod val="75000"/>
                </a:schemeClr>
              </a:solidFill>
            </a:endParaRPr>
          </a:p>
          <a:p>
            <a:r>
              <a:rPr lang="en-US" sz="2200" b="1" dirty="0">
                <a:solidFill>
                  <a:schemeClr val="bg1">
                    <a:lumMod val="75000"/>
                  </a:schemeClr>
                </a:solidFill>
              </a:rPr>
              <a:t>Consolidated motifs inform further microarray experiments.</a:t>
            </a:r>
          </a:p>
        </p:txBody>
      </p:sp>
    </p:spTree>
    <p:extLst>
      <p:ext uri="{BB962C8B-B14F-4D97-AF65-F5344CB8AC3E}">
        <p14:creationId xmlns:p14="http://schemas.microsoft.com/office/powerpoint/2010/main" val="24850289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b="1" dirty="0" err="1"/>
              <a:t>GRNmap</a:t>
            </a:r>
            <a:r>
              <a:rPr lang="en-US" sz="2800" b="1" dirty="0"/>
              <a:t>: Gene Regulatory Network Modeling and Parameter Estimation</a:t>
            </a:r>
          </a:p>
        </p:txBody>
      </p:sp>
      <p:sp>
        <p:nvSpPr>
          <p:cNvPr id="3" name="Content Placeholder 2"/>
          <p:cNvSpPr>
            <a:spLocks noGrp="1"/>
          </p:cNvSpPr>
          <p:nvPr>
            <p:ph idx="1"/>
          </p:nvPr>
        </p:nvSpPr>
        <p:spPr>
          <a:xfrm>
            <a:off x="4455040" y="3117648"/>
            <a:ext cx="4348717" cy="3455287"/>
          </a:xfrm>
        </p:spPr>
        <p:txBody>
          <a:bodyPr>
            <a:noAutofit/>
          </a:bodyPr>
          <a:lstStyle/>
          <a:p>
            <a:r>
              <a:rPr lang="en-US" sz="1600" b="1" dirty="0"/>
              <a:t>The change in expression of one gene is </a:t>
            </a:r>
            <a:r>
              <a:rPr lang="en-US" sz="1600" b="1" i="1" dirty="0"/>
              <a:t>production</a:t>
            </a:r>
            <a:r>
              <a:rPr lang="en-US" sz="1600" b="1" dirty="0"/>
              <a:t> – </a:t>
            </a:r>
            <a:r>
              <a:rPr lang="en-US" sz="1600" b="1" i="1" dirty="0"/>
              <a:t>degradation</a:t>
            </a:r>
            <a:r>
              <a:rPr lang="en-US" sz="1600" b="1" dirty="0"/>
              <a:t>.</a:t>
            </a:r>
          </a:p>
          <a:p>
            <a:endParaRPr lang="en-US" sz="1600" b="1" dirty="0"/>
          </a:p>
          <a:p>
            <a:r>
              <a:rPr lang="en-US" sz="1600" b="1" dirty="0"/>
              <a:t>Weight parameter, </a:t>
            </a:r>
            <a:r>
              <a:rPr lang="en-US" sz="1600" b="1" i="1" dirty="0">
                <a:latin typeface="Times New Roman"/>
                <a:cs typeface="Times New Roman"/>
              </a:rPr>
              <a:t>w</a:t>
            </a:r>
            <a:r>
              <a:rPr lang="en-US" sz="1600" b="1" dirty="0"/>
              <a:t>, gives the direction (activation or repression) and magnitude of regulatory relationship.</a:t>
            </a:r>
          </a:p>
          <a:p>
            <a:endParaRPr lang="en-US" sz="1600" b="1" dirty="0"/>
          </a:p>
          <a:p>
            <a:r>
              <a:rPr lang="en-US" sz="1600" b="1" dirty="0"/>
              <a:t>Differential equation models are fit to microarray data using a penalized least squares approach. </a:t>
            </a:r>
          </a:p>
          <a:p>
            <a:endParaRPr lang="en-US" sz="1600" b="1" dirty="0"/>
          </a:p>
          <a:p>
            <a:r>
              <a:rPr lang="en-US" sz="1600" b="1" dirty="0"/>
              <a:t>E represents goodness-of-fit of model to the data.</a:t>
            </a:r>
          </a:p>
          <a:p>
            <a:endParaRPr lang="en-US" sz="1600" b="1" dirty="0"/>
          </a:p>
          <a:p>
            <a:endParaRPr lang="en-US" sz="1600" b="1" dirty="0"/>
          </a:p>
        </p:txBody>
      </p:sp>
      <p:sp>
        <p:nvSpPr>
          <p:cNvPr id="4" name="TextBox 3"/>
          <p:cNvSpPr txBox="1"/>
          <p:nvPr/>
        </p:nvSpPr>
        <p:spPr>
          <a:xfrm>
            <a:off x="3128149" y="1017902"/>
            <a:ext cx="184666" cy="369332"/>
          </a:xfrm>
          <a:prstGeom prst="rect">
            <a:avLst/>
          </a:prstGeom>
          <a:noFill/>
        </p:spPr>
        <p:txBody>
          <a:bodyPr wrap="none" rtlCol="0">
            <a:spAutoFit/>
          </a:bodyPr>
          <a:lstStyle/>
          <a:p>
            <a:endParaRPr lang="en-US" b="1" dirty="0"/>
          </a:p>
        </p:txBody>
      </p:sp>
      <p:pic>
        <p:nvPicPr>
          <p:cNvPr id="8" name="Picture 2" descr="figure01a"/>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170677" y="3117648"/>
            <a:ext cx="4340037" cy="32550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p:nvSpPr>
        <p:spPr>
          <a:xfrm>
            <a:off x="115004" y="6472807"/>
            <a:ext cx="3700052" cy="338554"/>
          </a:xfrm>
          <a:prstGeom prst="rect">
            <a:avLst/>
          </a:prstGeom>
        </p:spPr>
        <p:txBody>
          <a:bodyPr wrap="none">
            <a:spAutoFit/>
          </a:bodyPr>
          <a:lstStyle/>
          <a:p>
            <a:r>
              <a:rPr lang="en-US" sz="1600" b="1" dirty="0"/>
              <a:t>http://</a:t>
            </a:r>
            <a:r>
              <a:rPr lang="en-US" sz="1600" b="1" dirty="0" err="1"/>
              <a:t>kdahlquist.github.io</a:t>
            </a:r>
            <a:r>
              <a:rPr lang="en-US" sz="1600" b="1" dirty="0"/>
              <a:t>/GRNmap/</a:t>
            </a:r>
          </a:p>
        </p:txBody>
      </p:sp>
      <p:graphicFrame>
        <p:nvGraphicFramePr>
          <p:cNvPr id="9" name="Object 8"/>
          <p:cNvGraphicFramePr>
            <a:graphicFrameLocks noChangeAspect="1"/>
          </p:cNvGraphicFramePr>
          <p:nvPr>
            <p:extLst>
              <p:ext uri="{D42A27DB-BD31-4B8C-83A1-F6EECF244321}">
                <p14:modId xmlns:p14="http://schemas.microsoft.com/office/powerpoint/2010/main" val="3147847531"/>
              </p:ext>
            </p:extLst>
          </p:nvPr>
        </p:nvGraphicFramePr>
        <p:xfrm>
          <a:off x="457200" y="1947542"/>
          <a:ext cx="3766993" cy="932424"/>
        </p:xfrm>
        <a:graphic>
          <a:graphicData uri="http://schemas.openxmlformats.org/presentationml/2006/ole">
            <mc:AlternateContent xmlns:mc="http://schemas.openxmlformats.org/markup-compatibility/2006">
              <mc:Choice xmlns:v="urn:schemas-microsoft-com:vml" Requires="v">
                <p:oleObj spid="_x0000_s7206" name="Equation" r:id="rId5" imgW="2870200" imgH="711200" progId="Equation.3">
                  <p:embed/>
                </p:oleObj>
              </mc:Choice>
              <mc:Fallback>
                <p:oleObj name="Equation" r:id="rId5" imgW="2870200" imgH="711200" progId="Equation.3">
                  <p:embed/>
                  <p:pic>
                    <p:nvPicPr>
                      <p:cNvPr id="9" name="Object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7200" y="1947542"/>
                        <a:ext cx="3766993" cy="932424"/>
                      </a:xfrm>
                      <a:prstGeom prst="rect">
                        <a:avLst/>
                      </a:prstGeom>
                      <a:noFill/>
                      <a:ln>
                        <a:noFill/>
                      </a:ln>
                    </p:spPr>
                  </p:pic>
                </p:oleObj>
              </mc:Fallback>
            </mc:AlternateContent>
          </a:graphicData>
        </a:graphic>
      </p:graphicFrame>
      <p:graphicFrame>
        <p:nvGraphicFramePr>
          <p:cNvPr id="14" name="Object 3">
            <a:extLst>
              <a:ext uri="{FF2B5EF4-FFF2-40B4-BE49-F238E27FC236}">
                <a16:creationId xmlns:a16="http://schemas.microsoft.com/office/drawing/2014/main" id="{7E46F2F1-CF75-564E-BC90-F3DBCAF7ADA0}"/>
              </a:ext>
            </a:extLst>
          </p:cNvPr>
          <p:cNvGraphicFramePr>
            <a:graphicFrameLocks noChangeAspect="1"/>
          </p:cNvGraphicFramePr>
          <p:nvPr>
            <p:extLst>
              <p:ext uri="{D42A27DB-BD31-4B8C-83A1-F6EECF244321}">
                <p14:modId xmlns:p14="http://schemas.microsoft.com/office/powerpoint/2010/main" val="3964471829"/>
              </p:ext>
            </p:extLst>
          </p:nvPr>
        </p:nvGraphicFramePr>
        <p:xfrm>
          <a:off x="4994556" y="1803156"/>
          <a:ext cx="3269686" cy="734304"/>
        </p:xfrm>
        <a:graphic>
          <a:graphicData uri="http://schemas.openxmlformats.org/presentationml/2006/ole">
            <mc:AlternateContent xmlns:mc="http://schemas.openxmlformats.org/markup-compatibility/2006">
              <mc:Choice xmlns:v="urn:schemas-microsoft-com:vml" Requires="v">
                <p:oleObj spid="_x0000_s7207" name="Equation" r:id="rId7" imgW="2108160" imgH="444240" progId="Equation.3">
                  <p:embed/>
                </p:oleObj>
              </mc:Choice>
              <mc:Fallback>
                <p:oleObj name="Equation" r:id="rId7" imgW="2108160" imgH="444240" progId="Equation.3">
                  <p:embed/>
                  <p:pic>
                    <p:nvPicPr>
                      <p:cNvPr id="3074" name="Object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94556" y="1803156"/>
                        <a:ext cx="3269686" cy="734304"/>
                      </a:xfrm>
                      <a:prstGeom prst="rect">
                        <a:avLst/>
                      </a:prstGeom>
                      <a:noFill/>
                      <a:extLst/>
                    </p:spPr>
                  </p:pic>
                </p:oleObj>
              </mc:Fallback>
            </mc:AlternateContent>
          </a:graphicData>
        </a:graphic>
      </p:graphicFrame>
    </p:spTree>
    <p:extLst>
      <p:ext uri="{BB962C8B-B14F-4D97-AF65-F5344CB8AC3E}">
        <p14:creationId xmlns:p14="http://schemas.microsoft.com/office/powerpoint/2010/main" val="32339442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FA0AD-68BF-A545-8940-5A7029BE6EF4}"/>
              </a:ext>
            </a:extLst>
          </p:cNvPr>
          <p:cNvSpPr txBox="1">
            <a:spLocks/>
          </p:cNvSpPr>
          <p:nvPr/>
        </p:nvSpPr>
        <p:spPr>
          <a:xfrm>
            <a:off x="138223" y="376097"/>
            <a:ext cx="8239295" cy="1009406"/>
          </a:xfrm>
          <a:prstGeom prst="rect">
            <a:avLst/>
          </a:prstGeom>
        </p:spPr>
        <p:txBody>
          <a:bodyPr>
            <a:no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US" sz="2800" b="1" dirty="0"/>
              <a:t>Forward Simulation of the Models Fits the Microarray Data Well</a:t>
            </a:r>
          </a:p>
          <a:p>
            <a:endParaRPr lang="en-US" sz="2800" b="1" dirty="0"/>
          </a:p>
        </p:txBody>
      </p:sp>
      <p:pic>
        <p:nvPicPr>
          <p:cNvPr id="24" name="Picture 23">
            <a:extLst>
              <a:ext uri="{FF2B5EF4-FFF2-40B4-BE49-F238E27FC236}">
                <a16:creationId xmlns:a16="http://schemas.microsoft.com/office/drawing/2014/main" id="{3895987C-1D84-1745-8E69-E684CE88C5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223" y="1437999"/>
            <a:ext cx="3657600" cy="2743200"/>
          </a:xfrm>
          <a:prstGeom prst="rect">
            <a:avLst/>
          </a:prstGeom>
        </p:spPr>
      </p:pic>
      <p:pic>
        <p:nvPicPr>
          <p:cNvPr id="26" name="Picture 25">
            <a:extLst>
              <a:ext uri="{FF2B5EF4-FFF2-40B4-BE49-F238E27FC236}">
                <a16:creationId xmlns:a16="http://schemas.microsoft.com/office/drawing/2014/main" id="{480E83DD-F7CC-5B4E-A16C-2E0161C9630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0167" y="1411235"/>
            <a:ext cx="3657600" cy="2743200"/>
          </a:xfrm>
          <a:prstGeom prst="rect">
            <a:avLst/>
          </a:prstGeom>
        </p:spPr>
      </p:pic>
      <p:pic>
        <p:nvPicPr>
          <p:cNvPr id="28" name="Picture 27">
            <a:extLst>
              <a:ext uri="{FF2B5EF4-FFF2-40B4-BE49-F238E27FC236}">
                <a16:creationId xmlns:a16="http://schemas.microsoft.com/office/drawing/2014/main" id="{527E6279-3B5A-CE4A-B528-9CCDCE72659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8223" y="4145961"/>
            <a:ext cx="3657600" cy="2743200"/>
          </a:xfrm>
          <a:prstGeom prst="rect">
            <a:avLst/>
          </a:prstGeom>
        </p:spPr>
      </p:pic>
      <p:pic>
        <p:nvPicPr>
          <p:cNvPr id="30" name="Picture 29">
            <a:extLst>
              <a:ext uri="{FF2B5EF4-FFF2-40B4-BE49-F238E27FC236}">
                <a16:creationId xmlns:a16="http://schemas.microsoft.com/office/drawing/2014/main" id="{91D1E281-EFEE-7143-8908-726BEAA74FE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63222" y="4145961"/>
            <a:ext cx="3657600" cy="2743200"/>
          </a:xfrm>
          <a:prstGeom prst="rect">
            <a:avLst/>
          </a:prstGeom>
        </p:spPr>
      </p:pic>
      <p:sp>
        <p:nvSpPr>
          <p:cNvPr id="32" name="TextBox 31">
            <a:extLst>
              <a:ext uri="{FF2B5EF4-FFF2-40B4-BE49-F238E27FC236}">
                <a16:creationId xmlns:a16="http://schemas.microsoft.com/office/drawing/2014/main" id="{7B2C4608-865C-6442-8669-893AD7AED0E3}"/>
              </a:ext>
            </a:extLst>
          </p:cNvPr>
          <p:cNvSpPr txBox="1"/>
          <p:nvPr/>
        </p:nvSpPr>
        <p:spPr>
          <a:xfrm>
            <a:off x="2891118" y="2685940"/>
            <a:ext cx="1672104" cy="502702"/>
          </a:xfrm>
          <a:prstGeom prst="rect">
            <a:avLst/>
          </a:prstGeom>
          <a:noFill/>
        </p:spPr>
        <p:txBody>
          <a:bodyPr wrap="square" rtlCol="0">
            <a:spAutoFit/>
          </a:bodyPr>
          <a:lstStyle/>
          <a:p>
            <a:pPr algn="ctr"/>
            <a:r>
              <a:rPr lang="en-US" sz="2000" b="1" baseline="-25000" dirty="0" err="1"/>
              <a:t>MSE:minMSE</a:t>
            </a:r>
            <a:r>
              <a:rPr lang="en-US" sz="2000" b="1" baseline="-25000" dirty="0"/>
              <a:t> = 0.3695</a:t>
            </a:r>
          </a:p>
        </p:txBody>
      </p:sp>
      <p:sp>
        <p:nvSpPr>
          <p:cNvPr id="33" name="TextBox 32">
            <a:extLst>
              <a:ext uri="{FF2B5EF4-FFF2-40B4-BE49-F238E27FC236}">
                <a16:creationId xmlns:a16="http://schemas.microsoft.com/office/drawing/2014/main" id="{CE2A0C26-661C-6146-AA50-361EB6693695}"/>
              </a:ext>
            </a:extLst>
          </p:cNvPr>
          <p:cNvSpPr txBox="1"/>
          <p:nvPr/>
        </p:nvSpPr>
        <p:spPr>
          <a:xfrm>
            <a:off x="7348201" y="2685940"/>
            <a:ext cx="1672104" cy="502702"/>
          </a:xfrm>
          <a:prstGeom prst="rect">
            <a:avLst/>
          </a:prstGeom>
          <a:noFill/>
        </p:spPr>
        <p:txBody>
          <a:bodyPr wrap="square" rtlCol="0">
            <a:spAutoFit/>
          </a:bodyPr>
          <a:lstStyle/>
          <a:p>
            <a:pPr algn="ctr"/>
            <a:r>
              <a:rPr lang="en-US" sz="2000" b="1" baseline="-25000" dirty="0" err="1"/>
              <a:t>MSE:minMSE</a:t>
            </a:r>
            <a:r>
              <a:rPr lang="en-US" sz="2000" b="1" baseline="-25000" dirty="0"/>
              <a:t> = 0.2209</a:t>
            </a:r>
          </a:p>
        </p:txBody>
      </p:sp>
      <p:sp>
        <p:nvSpPr>
          <p:cNvPr id="34" name="TextBox 33">
            <a:extLst>
              <a:ext uri="{FF2B5EF4-FFF2-40B4-BE49-F238E27FC236}">
                <a16:creationId xmlns:a16="http://schemas.microsoft.com/office/drawing/2014/main" id="{F12EA6DA-299C-974E-B39D-2877F7B5559B}"/>
              </a:ext>
            </a:extLst>
          </p:cNvPr>
          <p:cNvSpPr txBox="1"/>
          <p:nvPr/>
        </p:nvSpPr>
        <p:spPr>
          <a:xfrm>
            <a:off x="2891118" y="5374896"/>
            <a:ext cx="1672104" cy="502702"/>
          </a:xfrm>
          <a:prstGeom prst="rect">
            <a:avLst/>
          </a:prstGeom>
          <a:noFill/>
        </p:spPr>
        <p:txBody>
          <a:bodyPr wrap="square" rtlCol="0">
            <a:spAutoFit/>
          </a:bodyPr>
          <a:lstStyle/>
          <a:p>
            <a:pPr algn="ctr"/>
            <a:r>
              <a:rPr lang="en-US" sz="2000" b="1" baseline="-25000" dirty="0" err="1"/>
              <a:t>MSE:minMSE</a:t>
            </a:r>
            <a:r>
              <a:rPr lang="en-US" sz="2000" b="1" baseline="-25000" dirty="0"/>
              <a:t> = 0.5337</a:t>
            </a:r>
          </a:p>
        </p:txBody>
      </p:sp>
      <p:sp>
        <p:nvSpPr>
          <p:cNvPr id="35" name="TextBox 34">
            <a:extLst>
              <a:ext uri="{FF2B5EF4-FFF2-40B4-BE49-F238E27FC236}">
                <a16:creationId xmlns:a16="http://schemas.microsoft.com/office/drawing/2014/main" id="{FF3C6726-A523-C640-B515-B071718B9FBF}"/>
              </a:ext>
            </a:extLst>
          </p:cNvPr>
          <p:cNvSpPr txBox="1"/>
          <p:nvPr/>
        </p:nvSpPr>
        <p:spPr>
          <a:xfrm>
            <a:off x="7348201" y="5374896"/>
            <a:ext cx="1672104" cy="502702"/>
          </a:xfrm>
          <a:prstGeom prst="rect">
            <a:avLst/>
          </a:prstGeom>
          <a:noFill/>
        </p:spPr>
        <p:txBody>
          <a:bodyPr wrap="square" rtlCol="0">
            <a:spAutoFit/>
          </a:bodyPr>
          <a:lstStyle/>
          <a:p>
            <a:pPr algn="ctr"/>
            <a:r>
              <a:rPr lang="en-US" sz="2000" b="1" baseline="-25000" dirty="0" err="1"/>
              <a:t>MSE:minMSE</a:t>
            </a:r>
            <a:r>
              <a:rPr lang="en-US" sz="2000" b="1" baseline="-25000" dirty="0"/>
              <a:t> = 0.3662</a:t>
            </a:r>
          </a:p>
        </p:txBody>
      </p:sp>
    </p:spTree>
    <p:extLst>
      <p:ext uri="{BB962C8B-B14F-4D97-AF65-F5344CB8AC3E}">
        <p14:creationId xmlns:p14="http://schemas.microsoft.com/office/powerpoint/2010/main" val="311793419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larity">
  <a:themeElements>
    <a:clrScheme name="Custom 8">
      <a:dk1>
        <a:srgbClr val="000000"/>
      </a:dk1>
      <a:lt1>
        <a:srgbClr val="FFFFFF"/>
      </a:lt1>
      <a:dk2>
        <a:srgbClr val="16693F"/>
      </a:dk2>
      <a:lt2>
        <a:srgbClr val="FFFFFF"/>
      </a:lt2>
      <a:accent1>
        <a:srgbClr val="93A299"/>
      </a:accent1>
      <a:accent2>
        <a:srgbClr val="AD8F67"/>
      </a:accent2>
      <a:accent3>
        <a:srgbClr val="726056"/>
      </a:accent3>
      <a:accent4>
        <a:srgbClr val="4C5A6A"/>
      </a:accent4>
      <a:accent5>
        <a:srgbClr val="808DA0"/>
      </a:accent5>
      <a:accent6>
        <a:srgbClr val="79463D"/>
      </a:accent6>
      <a:hlink>
        <a:srgbClr val="0000FF"/>
      </a:hlink>
      <a:folHlink>
        <a:srgbClr val="800080"/>
      </a:folHlink>
    </a:clrScheme>
    <a:fontScheme name="Office Classic 2">
      <a:maj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Clarity.thmx</Template>
  <TotalTime>5144</TotalTime>
  <Words>2579</Words>
  <Application>Microsoft Macintosh PowerPoint</Application>
  <PresentationFormat>On-screen Show (4:3)</PresentationFormat>
  <Paragraphs>793</Paragraphs>
  <Slides>22</Slides>
  <Notes>15</Notes>
  <HiddenSlides>0</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1</vt:i4>
      </vt:variant>
      <vt:variant>
        <vt:lpstr>Slide Titles</vt:lpstr>
      </vt:variant>
      <vt:variant>
        <vt:i4>22</vt:i4>
      </vt:variant>
    </vt:vector>
  </HeadingPairs>
  <TitlesOfParts>
    <vt:vector size="28" baseType="lpstr">
      <vt:lpstr>Arial</vt:lpstr>
      <vt:lpstr>Calibri</vt:lpstr>
      <vt:lpstr>Times New Roman</vt:lpstr>
      <vt:lpstr>Wingdings</vt:lpstr>
      <vt:lpstr>Clarity</vt:lpstr>
      <vt:lpstr>Equation</vt:lpstr>
      <vt:lpstr>Mathematical Modeling of Six Database-Derived Gene Regulatory Networks Identifies  Key Regulators and Network Properties Controlling the Early Response to Cold Shock in Saccharomyces cerevisiae</vt:lpstr>
      <vt:lpstr>Outline</vt:lpstr>
      <vt:lpstr>Outline</vt:lpstr>
      <vt:lpstr>The Dahlquist Lab Studies Cold Shock Using DNA Microarrays</vt:lpstr>
      <vt:lpstr>The Dahlquist Lab Studies Cold Shock Using DNA Microarrays</vt:lpstr>
      <vt:lpstr>In Yeast, ~250 Transcription Factors Regulate the ~6000 Genes through Combinatorial Control</vt:lpstr>
      <vt:lpstr>Outline</vt:lpstr>
      <vt:lpstr>GRNmap: Gene Regulatory Network Modeling and Parameter Estimation</vt:lpstr>
      <vt:lpstr>PowerPoint Presentation</vt:lpstr>
      <vt:lpstr>PowerPoint Presentation</vt:lpstr>
      <vt:lpstr>PowerPoint Presentation</vt:lpstr>
      <vt:lpstr>PowerPoint Presentation</vt:lpstr>
      <vt:lpstr>PowerPoint Presentation</vt:lpstr>
      <vt:lpstr>Outline</vt:lpstr>
      <vt:lpstr>PowerPoint Presentation</vt:lpstr>
      <vt:lpstr>PowerPoint Presentation</vt:lpstr>
      <vt:lpstr>PowerPoint Presentation</vt:lpstr>
      <vt:lpstr>PowerPoint Presentation</vt:lpstr>
      <vt:lpstr>PowerPoint Presentation</vt:lpstr>
      <vt:lpstr>Outline</vt:lpstr>
      <vt:lpstr>Conclusions and Future Directions</vt:lpstr>
      <vt:lpstr>PowerPoint Presentation</vt:lpstr>
    </vt:vector>
  </TitlesOfParts>
  <LinksUpToDate>false</LinksUpToDate>
  <SharedDoc>false</SharedDoc>
  <HyperlinksChanged>false</HyperlinksChanged>
  <AppVersion>16.0010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GRNsight</dc:title>
  <dc:creator>LMU</dc:creator>
  <cp:lastModifiedBy>Brandon Klein</cp:lastModifiedBy>
  <cp:revision>351</cp:revision>
  <cp:lastPrinted>2015-01-31T00:19:40Z</cp:lastPrinted>
  <dcterms:created xsi:type="dcterms:W3CDTF">2014-03-18T20:45:52Z</dcterms:created>
  <dcterms:modified xsi:type="dcterms:W3CDTF">2018-03-17T14:01:40Z</dcterms:modified>
</cp:coreProperties>
</file>